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390" r:id="rId2"/>
    <p:sldId id="341" r:id="rId3"/>
    <p:sldId id="396" r:id="rId4"/>
    <p:sldId id="365" r:id="rId5"/>
    <p:sldId id="366" r:id="rId6"/>
    <p:sldId id="367" r:id="rId7"/>
    <p:sldId id="397" r:id="rId8"/>
    <p:sldId id="398" r:id="rId9"/>
    <p:sldId id="399" r:id="rId10"/>
    <p:sldId id="400" r:id="rId11"/>
    <p:sldId id="345" r:id="rId12"/>
    <p:sldId id="401" r:id="rId13"/>
    <p:sldId id="402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6" r:id="rId26"/>
    <p:sldId id="417" r:id="rId27"/>
    <p:sldId id="348" r:id="rId28"/>
    <p:sldId id="350" r:id="rId29"/>
    <p:sldId id="447" r:id="rId30"/>
    <p:sldId id="418" r:id="rId31"/>
    <p:sldId id="419" r:id="rId32"/>
    <p:sldId id="351" r:id="rId33"/>
    <p:sldId id="352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372" r:id="rId44"/>
    <p:sldId id="373" r:id="rId45"/>
    <p:sldId id="429" r:id="rId46"/>
    <p:sldId id="430" r:id="rId47"/>
    <p:sldId id="431" r:id="rId48"/>
    <p:sldId id="432" r:id="rId49"/>
    <p:sldId id="380" r:id="rId50"/>
    <p:sldId id="433" r:id="rId51"/>
    <p:sldId id="434" r:id="rId52"/>
    <p:sldId id="435" r:id="rId53"/>
    <p:sldId id="436" r:id="rId54"/>
    <p:sldId id="437" r:id="rId55"/>
    <p:sldId id="438" r:id="rId56"/>
    <p:sldId id="440" r:id="rId57"/>
    <p:sldId id="441" r:id="rId58"/>
    <p:sldId id="442" r:id="rId59"/>
    <p:sldId id="443" r:id="rId60"/>
    <p:sldId id="445" r:id="rId61"/>
    <p:sldId id="444" r:id="rId62"/>
    <p:sldId id="389" r:id="rId63"/>
    <p:sldId id="446" r:id="rId64"/>
    <p:sldId id="448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16:15.6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3334 14429 0,'35'0'250,"0"0"-234,1 0-16,69 0 15,37-18 1,69 18 15,-105 0-15,-35 0-1,17-18 1,-71 18-16,36 0 16,-17 0-1,-1 0 1,53 0 0,0-17-1,36 17 1,34 0-1,-87 0 1,0 0 0,-18 0-1,-18 0 1,-18 0 0,19 0-1,-19 0 16,1 0-15,0 0 93,-1 0-109,1 0 16,0 0 0,17 0-1,0 0 1,-17 0 0,-1 0-1,1 0 1,17 0-1,1 0 1,-19 0 0,1 0 15,-1 0 0,1 0 0,17 0-31,-17 0 16,0 0 0,123 0-1,-18 0 1,-52 0 0,70 0 15,-71 0-16,1 0 1,-18 0 0,-18 0-16,1 0 15,34 0 1,-35 0 0,36 0-1,-36 0 1,18 0-1,18 0 1,-36 0 0,18 0-1,17 0 1,-34 0 15,17 0-15,0 0-1,17 0 1,-35 0 0,1 0-1,34 0 1,-17 0 0,-18 0-1,54 0 1,-1 0-1,18 0 1,-36 0 0,18 0-1,-35 0 1,-17 0 0,34 0 15,-35 0-16,18 0 1,18 0 0,-18 0-1,0 0 1,0 0 0,0 0-1,-1 0 1,1 0-1,36 0 1,-54 0 0,53 0-1,-17 0 1,-1 0 15,1 0-15,35 0-1,-36 0 1,-35 0 0,18 0-1,35 0 1,-17 0 0,-18 0-1,0 0 1,17 0-1,-34 0 1,34 0 0,-17 0-1,-18 0 1,1 0 15,34 0-15,-17 0-16,0 0 31,0 0-15,18 0-1,-36 0 1,35 0 0,-17 0-1,-17 0 1,34 0-1,-35 0 1,1 0 0,52 0-1,-53 0 1,18 0 15,0 0-15,18 0-1,-36 0 1,0 0 0,36 0-1,-18 0 1,-18 0 0,18 0-1,17 0 1,-34 0-1,-1 0 1,35 0 0,-17 0-1,-17 0 1,34 0 0,-35 0 15,18 0-16,-17 0 1,34 0 0,-17 0-1,0 0 1,18 0 0,-36 0-1,18 0 1,17 0-1,-34 0 1,-1 0 0,35 0-1,-17 0 1,0 0 0,53 0 15,18 0-16,-36 0 1,-18 0 0,54 0-1,-89 0 1,18 0 0,0 0-1,18 0 1,-36 0-1,0 0 1,53 0 0,-52 0-1,-1 0 1,35 0 0,1 0 15,-18 0-16,0 0 1,17 0 0,-34 0-1,34 0 1,-17 0 0,-18 0-1,1 0 1,34 0-1,-17 0 1,-18 0 0,36 0-1,-18 0 1,0 0 0,17 0 15,-34 0-16,17 0 1,17 0 0,-35 0-1,1 0 1,17 0 0,17 0-1,-35 0 1,-17 0-1,53 0 1,-36 0 0,18 0-1,0 0 1,0 0 15,-36 0-15,36 0-1,0 0 1,-18 17 0,36-17-1,-18 0 1,0 0 0,-18 0-1,36 0 1,-54 0-1,36 0 1,0 0 0,0 0-1,-18 0 1,18 0 0,18 0 15,-36 0-16,18 0 1,17 0 0,-34 0-1,17 0 1,0 0 0,-1 0-1,-16 0 1,17 0-1,0 0 1,0 0 0,-18 0-1,18 0 1,0 0 15,0 0-31,17 18 31,-35-18-15,1 18 0,-1-18-1,35 0 1,-17 0 0,0 0-1,0 0 1,-17 0-1,16 0 1,19 0 0,-36 0-1,-17 0 1,35 0 0,17 0 15,-34 0-16,-1 0 1,35 17 0,1-17-1,-53 0 1,52 0 0,-34 0-1,16 0 1,19 0-1,-53 0 1,17 0 0,35 0-1,1 0 1,-36 0 0,1 0-1,34 0 16,-17 0-15,-18 18 0,36 0-1,-18-1 1,-18 18 0,0-35-1,36 0 1,-18 0-1,-18 0 1,36 0 0,-18 0-1,-18 0 1,53 0 0,-53 0 15,1 0-16,17 0 1,17 0 0,-35 0-1,18 0 1,0 0 0,0 0-1,0 0 1,18 0-1,-19 0 1,-16 0 0,34 0-1,-34 0 1,17 0 0,-18 0 15,35 0-16,-17 0 1,0 0 0,18 0-1,-18 0 1,0 0 0,-1 0-1,-16 0 1,17 0-1,17 0 1,-34 0 0,16 0-1,1 0 1,0 0 0,0 0 15,-18 0-16,54 0 1,-54 0 0,0 0-1,36 0 1,-18 0 0,-18 0-1,18 0 1,0 0-1,17 0 1,-34 0 0,34 0-1,-17 0 1,-18 0 0,36 0 15,-36 0-16,18 0 1,18 0 0,-36 0-1,18 0 1,0 0 0,17 0-1,-34 0 1,17 0-1,17 0 1,-35 0 0,1 0-1,34 0 1,-17 0 0,0 0-1,-18 0 16,54 0-15,-54 0 0,0 0-1,36 0 1,-18 0 0,-18 0-1,35 0 1,-34 0-1,17 0 1,17 0 0,-17 0-1,-18 0 1,18 0 0,18 0 15,-36 0-16,18 0 1,18 0 0,-36 0-1,18 0 1,17 0 0,-34 0-1,16 0 1,1 0-1,18 0 1,-36 0 0,18 0-1,18 0 1,-36 0 15,0 0-31,36 0 31,-18 0-15,0 0 0,0 0-1,17 0 1,-35 0 0,1 0-1,34-17 1,-34 17-1,16 0 1,19 0 0,-18 0-1,0 0 1,17 0 0,-34 0-1,-19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3T15:34:26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582 9701 0,'-88'71'203,"-106"17"-203,-18 53 16,-423 353 0,371-247-1,105-106 1,88-106 0,54 1-1,-19 17 16,36-71-15,71-35 0,529-458-1,-353 299 1,-89 71 0,-69 70-1,-54 54-15,18-1 16,-18 0-1,-17-17 110,52 0-109,195-159 0,-18 17-1,-124 107 1,-70 35 0,0-1-1,-35 36 1,-18 18 31,-18 17-32,0 0 1,1-17-16,-19 70 16,19-70-1,17 17 1,0-17-1,0-1-15,0 19 16,-18-19 0,18 19-1,0-1 1,0-17 0,35-18 30,54-53-30,-54 35 0,-88 18 15,-212 123-15,-34 89-1,175-106 1,54-53-1,52-35-15,-17 17 16,17-35 0,0 0-1,195-141 17,123-106-32,-89 17 31,-87 142-16,-71 35 1,-36 53 0,-34 0 31,-1 18-16,0-18-16,-17 35 1,35-17 0,-18-18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16:20.2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3316 15222 0,'176'18'203,"54"0"-203,34-1 16,354 19 0,-265-1-1,-71-18 1,-141-17-16,106 36 16,-88-36-1,17 0 1,212 35-1,-194-35 1,-18 0 0,54 0-1,-142 0 1,-18 0 0,1 0-1,17 0 16,-35 0-31,0 0 32,35 0-17,-35 0 1,-18 0 0,36 0-1,-36 0 1,18 0-1,18 0 1,-36 0 0,36 0-1,-19 0 1,1 0 0,-17 0-1,17 0 1,17 0 15,-35 0-15,18 0-1,18 0 1,-36 0 0,18 0-1,0 0 1,18 0-1,-36 0 1,0 0 0,36 0-1,-18 0 1,-18 0 0,35 0-1,-34 0 1,17 0-1,17 0 17,-17 0-17,0 0 1,-18 0 0,36 0-1,-36 0 1,18 0-1,18 0 1,-36 0 0,18 0-1,17 0 1,-17 0 0,0 0-1,0 0 16,0 0-15,-18 0 0,18 0-1,18 0 1,-36 0 0,18 0-1,0 0 1,0 0-1,0 0 1,0 0 0,17 0-1,-35 0 1,1 0 0,34 0-1,-17 0 1,-18 0-1,36 0 17,-36 0-17,54 0 1,-54 0 0,18 0-1,0 0 1,17 0-1,-35 0 1,1 0 0,17 0-1,17 0 1,-35 0 0,18 0-1,0 0 1,18 0 15,-18 0-15,0 0-1,0 0 1,-18 0 0,0 0-1,36 0 1,-18 0-1,0 0 1,-1 0 0,19 0-1,-36 0 1,36 0 0,-36 0-1,18 0 1,18 0 15,-36 0-15,0 0-16,18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20:20.5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10760 19032 0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26:30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1323 12823 0,'88'-17'234,"53"-18"-218,194-54-1,0 19 1,-229 70-1,-35 0 1,-18 0 0,-36 0-16,36 0 15,-35 0 1,70 0 15,0 0-15,36-18-1,-1 1 1,36-19 0,-35 36-1,-1-17 1,71-19 0,0-17-1,-53 18 1,53 17-1,-123 18 1,-1 0 0,-17 0-1,0 0 17,0 0-32,-18 0 31,36 18-16,-18 35 1,0-35 0,17 35-1,1-18 1,-54 0 0,36-17-1,18 17 1,-18 0-1,17 1 1,-34-19 0,-1 1-1,0 0 1,36 17 0,-18-35 15,-18 0-16,36 0 1,-19 0 0,-16 35-1,34-17 1,1 17 0,-36-35-1,0 18 1,36-18-1,-18 0 1,-18 0 0,36 0-1,-18 0 17,0 0-32,-18 0 31,53 0-16,-53 0 1,1 0 0,34 0-1,-35 0 1,36-18 0,-18 0-1,0 18 1,17 0-1,-52 0 1,53 0 0,-36 0-1,18 0 1,17 0 0,-17 0 15,0 0-16,0 0 1,0 0 0,-18 0-1,36 0 1,-18 0 0,-18 0-1,18 0 1,17 0-1,-34 0 1,17-17 0,0 17-1,17 0 1,-35 0 0,36 0 15,-36 0-16,18 0 1,0-36 0,0 36-1,18 0 1,-36 0 0,35 0-1,-34 0 1,17 0-1,17 0 1,-35 0 0,1 0-1,34 0 1,-17-17 15,0 17-31,0-18 31,0 18-15,0 0 0,-18 0-1,36 0 1,-18 0 0,-18 0-1,35 0 1,-17 0-1,0 0 1,-17 0 0,34 0-1,-17 0 1,-18 0 0,36 0 15,-18 0-16,-18 0 1,36 0 0,-18 0-1,-1 0 1,-16 0 0,34 0-1,-34 0 1,16 0-1,19 0 1,-36 0 0,18 0-1,0 0 1,0 0 15,0 0-31,18 0 31,-19 0-15,-16 0 0,-1 0-1,36 0 1,-19 0 0,-16 0-1,34 0 1,-17 0-1,0 0 1,0 0 0,0 0-1,0 0 1,17 0 15,-34 0-15,17 0-1,-18 0 1,35 0 0,-34 0-1,17 0 1,17 0 0,-17 0-1,-18 0 1,36 0-1,-18 0 1,-18 0 0,0 0-1,36 0 1,-18 0 0,0 0 15,0 0-16,17 0 1,-17 0 0,0 0-1,-18 0 1,18 0 0,-17 0-1,34 0 1,-17 0-1,-18 0 1,36 0 0,-18 0-1,0 0 1,17 0 15,-34 0-15,16 0-1,19 0 1,-36 0 0,1 0-1,17 0 1,17 18 0,-17 17-1,-18-17 1,18-1-1,-18 1 1,1 17 0,34 18-1,-52-18 1,52-17 0,-34 35 15,-1-18-16,0-17 1,1 17 0,-1 1-1,18 16 1,-18-34 0,18 17-1,-18-17 1,-17-18-1,17 0 1,18 0 0,0 18-1,-18-1 1,18-17 0,-35 18-1,-1-18 16,36 0-15,-17 0 0,-19 18-1,1-18 1,35 0 0,-53 17-1,-18 1 16,1-18-31,-19 17 16,1 1 0,0-18 15,17 0-15,18 18-1,-18 17 1,1-35-1,-1 0 1,-17 53 0,17-35-1,1 17 1,-142-35 0,-1164-106-1,1129 106 1,123 0-1,36 0 1,0 0 0,0 0-1,17 0 1,18 35 328,-18-35-219,-70 0-125,-529 18 15,176 0 1,370-18-16,-17 17 31,70-17-31,-35 0 31,18 0-15,18 0 0,-19 0-1,-422 0 1,123 0 0,264 0-1,0 0 1,54 0-1,-19 0 1,-34 0 0,-636 35-1,-34 18 1,546 18 15,141-71-15,17 0-1,1 0 1,0 0 0,-106 0-1,-124 0 1,89 0 0,123 0-1,17 0 1,1 0-1,18 0 1,-1 0 0,0 0 31,1 0-1,-54 0-30,-511 35 0,335 18-1,194-53-15,-17 0 16,52 0 0,-17 0-1,-1 0 1,19 0-1,-1 0 1,0 0 0,1 0-1,-1 0 1,-70 0 0,-212-123 15,177 87-31,-195-34 31,230 52-15,35 18-1,18 0 1,-18 0 0,35 0-1,1 0 1,-1-35-1,0 17 1,-229 18 0,0 0-1,195 0 1,-1 0 0,17 0 15,19 0-16,-19 0 1,19 0 0,-89 36-1,-176-1 1,211 0 0,1 18-1,34-53 1,19 0-1,-19 0 1,1 53 0,-124-35-1,-88 52 1,124 1 0,88-71-1,-1 17 16,1-17-15,17 0 0,1 0 15,-1 0-31,-158 0 16,-1 18-1,72-18 1,69 0-1,1 0 1,17 0 0,-17 0-1,0 0 1,-18 0 15,0 0 0,18 0-31,-1 0 16,19 0 0,-1 0-1,-17 0 1,17 0 0,-17 0-1,35 18 32,0 17-31,35 53-1,1 0 1,-19-52-16,1 52 16,-1-18-1,-17 1 16,0-53-15,18 34 0,17-34-1,-17 17 1,17-35 0,-35 18-1,18 0 1,0-18-1,17 0 32,0 35-31,-17-17 0,-1-1-16,1-17 15,17 18 1,1-1 15,-1-17-15,-17 0-1,-1 0 1,36 0 0,-35 0-1,17 18 1,36 0-1,-19 17 1,-16-35 0,52 0-1,18 18 1,-89-1 0,19 1-1,-1-18 16,0 0-15,-17 0 15,17 0-15,-17 0 0,17 0-1,0 0 1,1 0-1,-36-18 64,0 1-64,0-19 1,0 19-1,0-1 1,0 0 47,0 1-32,0-1-16,17 18 17,1 0-1,0 0 47,34 0-47,-34 0-31,0 0 16,17 0 0,-17 0-16,17 0 15,-17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30:00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1676 9031 0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30:01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1676 9031 0,'-36'0'234,"-17"0"-234,36 0 16,-36 0-16,0 0 31,0 0-15,0 18-1,18-18 1,17 0 0,-17 0 15,-18 17-15,35-17-1,1 0 1,-18 0-1,52 0 79,36 0-78,71 0-16,193-35 15,-123 17 1,-18 18 15,-123 0-31,-17 0 16,-19 0 0,19 0-1,-19 0 1,18 0-1,18 0 1,0 0 0,-35 0-1,0 0 17,-1 0-17,-34 0 110,-1 0-125,0 0 16,-211 36-1,-71-1 1,194-17 0,0 17-1,36 0-15,17-17 16,-35 17 0,35 0-1,35-35 1,1 18-1,-36-18 1,88 0 62,36-18-62,140-52-1,230-71 1,-353 123 0,-70 18-1,0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30:32.1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1640 16880 0,'36'0'218,"17"0"-218,17 0 16,36 0 0,70 0-1,-87 0-15,16 0 16,-16 0-1,-54 0 1,-17 0 0,-1 0 46,1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33:06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2893 17515 0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19-09-11T01:37:17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 3351 0,'106'-282'281,"53"70"-265,-107 124-16,-16 18 15,-36 52 1,0 53 46,35 18-62,-17 0 16,-1 35-16,-17-17 16,0 52-1,0 19 1,0 34 0,0-17-1,0-124 1,0-17-1,18-36 17,0-35-17,-54 88 63,-34 18-78,-54 71 16,36-54 0,35 1 15,18-54-15,35-52-1,317-353 1,-87 124-1,-142 158 1,-35 53 0,-89 53 31,-16 35-47,-90 53 15,72-52 1,35-1-1,-18-35 1,53-18 15,158-211-15,-16 52 0,-107 142-16,0-35 15,-88 105 32,-176 88-31,53 19-1,17 52 1,53-124-16,-18 54 16,72-89-1,16 0 1,36-70 15,36 0-31,140-124 31,-106 106-15,-34 0 0,-36 88 30,-36 36-30,-122 282 0,122-300-1,1-18 1,35-18 0,18-69-1,35-19 1,-18 0-16,18 36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17B5B6D-A7F2-448D-BFDF-E7A016983DAD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3E0AFF-175C-46FE-B1FC-BAD73E3425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40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labels on the </a:t>
            </a:r>
            <a:r>
              <a:rPr lang="en-US" dirty="0" err="1"/>
              <a:t>rollimg</a:t>
            </a:r>
            <a:r>
              <a:rPr lang="en-US" dirty="0"/>
              <a:t> circle starting from the directing axis(circumference of big circle)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42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epicycloid as well as hypocycloid , divide both the circles into the </a:t>
            </a:r>
            <a:r>
              <a:rPr lang="en-US"/>
              <a:t>same number </a:t>
            </a:r>
            <a:r>
              <a:rPr lang="en-US" dirty="0"/>
              <a:t>of equal parts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86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86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61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the method is same as that of the ellipse.</a:t>
            </a:r>
            <a:endParaRPr lang="en-US" b="1" dirty="0"/>
          </a:p>
          <a:p>
            <a:r>
              <a:rPr lang="en-US" b="1" dirty="0"/>
              <a:t>Diff:  Here we don’t draw that 45 degree line from F, </a:t>
            </a:r>
            <a:r>
              <a:rPr lang="en-US" b="1" dirty="0" err="1"/>
              <a:t>bcoz</a:t>
            </a:r>
            <a:r>
              <a:rPr lang="en-US" b="1" dirty="0"/>
              <a:t> that’s used to obtain other vertex of ellipse which is absent in a parabola.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0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Remembering trick:</a:t>
            </a:r>
          </a:p>
          <a:p>
            <a:r>
              <a:rPr lang="en-US" dirty="0"/>
              <a:t>Remember only the method of ellipse and use some logic.</a:t>
            </a:r>
          </a:p>
          <a:p>
            <a:r>
              <a:rPr lang="en-IN" dirty="0"/>
              <a:t>Here, it can be thought that the other end of the minor axis </a:t>
            </a:r>
            <a:r>
              <a:rPr lang="en-IN" b="1" dirty="0"/>
              <a:t>V’</a:t>
            </a:r>
            <a:r>
              <a:rPr lang="en-IN" dirty="0"/>
              <a:t> is going to infinity downwards.</a:t>
            </a:r>
          </a:p>
          <a:p>
            <a:r>
              <a:rPr lang="en-IN" dirty="0"/>
              <a:t>Therefore , </a:t>
            </a:r>
            <a:r>
              <a:rPr lang="en-IN" b="1" dirty="0"/>
              <a:t>V’1’ is perpendicular to RS.  </a:t>
            </a:r>
          </a:p>
          <a:p>
            <a:r>
              <a:rPr lang="en-IN" b="1" dirty="0"/>
              <a:t>And then  we obtain the intersection points similar to that of the ellipse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88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Mirror property of parabola is used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28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6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not specified anything in the question about the no. of branches to draw, then draw both of them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E0AFF-175C-46FE-B1FC-BAD73E342595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0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Today we will discuss about the Modeling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54EA00-3FE7-45BB-8861-608A115B0E7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28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47E64-3EE4-4A5E-834A-9AAFE578F59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14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237F3A-BB05-4587-9A37-8B5E8F8C24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3684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77054"/>
          </a:xfrm>
        </p:spPr>
        <p:txBody>
          <a:bodyPr>
            <a:spAutoFit/>
          </a:bodyPr>
          <a:lstStyle>
            <a:lvl1pPr algn="ctr">
              <a:defRPr sz="2800" b="1" u="sng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 anchor="ctr" anchorCtr="0"/>
          <a:lstStyle>
            <a:lvl1pPr algn="ctr">
              <a:defRPr sz="2400" b="1" i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 wrap="square" anchor="ctr" anchorCtr="0">
            <a:spAutoFit/>
          </a:bodyPr>
          <a:lstStyle>
            <a:lvl1pPr algn="ctr" fontAlgn="base">
              <a:spcBef>
                <a:spcPct val="0"/>
              </a:spcBef>
              <a:spcAft>
                <a:spcPct val="0"/>
              </a:spcAft>
              <a:defRPr sz="2400" b="1" dirty="0" smtClean="0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 anchor="ctr" anchorCtr="0"/>
          <a:lstStyle>
            <a:lvl1pPr algn="ctr">
              <a:defRPr sz="2400" b="1">
                <a:solidFill>
                  <a:schemeClr val="tx1"/>
                </a:solidFill>
                <a:latin typeface="Monotype Corsiva" pitchFamily="66" charset="0"/>
                <a:cs typeface="Times New Roman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46714"/>
          </a:xfrm>
        </p:spPr>
        <p:txBody>
          <a:bodyPr>
            <a:spAutoFit/>
          </a:bodyPr>
          <a:lstStyle>
            <a:lvl1pPr algn="just">
              <a:spcBef>
                <a:spcPts val="600"/>
              </a:spcBef>
              <a:spcAft>
                <a:spcPts val="300"/>
              </a:spcAft>
              <a:buClrTx/>
              <a:buSzPct val="80000"/>
              <a:defRPr sz="2400">
                <a:latin typeface="Times New Roman" pitchFamily="18" charset="0"/>
                <a:cs typeface="Times New Roman" pitchFamily="18" charset="0"/>
              </a:defRPr>
            </a:lvl1pPr>
            <a:lvl2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v"/>
              <a:defRPr sz="2000" i="0">
                <a:latin typeface="Times New Roman" pitchFamily="18" charset="0"/>
                <a:cs typeface="Times New Roman" pitchFamily="18" charset="0"/>
              </a:defRPr>
            </a:lvl2pPr>
            <a:lvl3pPr algn="just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 algn="just">
              <a:spcBef>
                <a:spcPts val="600"/>
              </a:spcBef>
              <a:spcAft>
                <a:spcPts val="300"/>
              </a:spcAft>
              <a:buClrTx/>
              <a:defRPr sz="1600"/>
            </a:lvl4pPr>
            <a:lvl5pPr algn="just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Font typeface="Wingdings" pitchFamily="2" charset="2"/>
              <a:buChar char="Ø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0120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1B06D-4784-4CAA-82F2-A97A05E6B819}" type="datetime3">
              <a:rPr lang="en-US" smtClean="0"/>
              <a:t>14 September 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CE101 Lec2: Conics and Curves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2E46E4-BA92-427D-A35F-E0F3BAA969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70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638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0C6FA8-9FD2-4020-9B92-AAD957B8F55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14 September 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CE101 Lec2: Conics and Curves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5A11F-53B3-45DC-85D0-8C2518F7BD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617B">
                    <a:shade val="9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617B">
                  <a:shade val="9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1639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21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3" r:id="rId3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Franklin Gothic Medium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.emf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3.emf"/><Relationship Id="rId4" Type="http://schemas.openxmlformats.org/officeDocument/2006/relationships/customXml" Target="../ink/ink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microsoft.com/office/2007/relationships/hdphoto" Target="../media/hdphoto5.wdp"/><Relationship Id="rId7" Type="http://schemas.openxmlformats.org/officeDocument/2006/relationships/image" Target="../media/image40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5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4733925"/>
            <a:ext cx="1581150" cy="1581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49" y="834747"/>
            <a:ext cx="8763000" cy="35086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CE101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Lec2: Conics and Curves</a:t>
            </a:r>
            <a:b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5518404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Indian Institute of Technology Guwahati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3210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Ellipse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09173"/>
          </a:xfrm>
        </p:spPr>
        <p:txBody>
          <a:bodyPr/>
          <a:lstStyle/>
          <a:p>
            <a:r>
              <a:rPr lang="en-US" altLang="en-US" dirty="0"/>
              <a:t>A curved line forming a closed loop</a:t>
            </a:r>
          </a:p>
          <a:p>
            <a:pPr lvl="1"/>
            <a:r>
              <a:rPr lang="en-US" altLang="en-US" dirty="0"/>
              <a:t>Sum of the distances from two points (foci) to every point on the line is constant (PF</a:t>
            </a:r>
            <a:r>
              <a:rPr lang="en-US" altLang="en-US" baseline="-25000" dirty="0"/>
              <a:t>1</a:t>
            </a:r>
            <a:r>
              <a:rPr lang="en-US" altLang="en-US" dirty="0"/>
              <a:t>+PF</a:t>
            </a:r>
            <a:r>
              <a:rPr lang="en-US" altLang="en-US" baseline="-25000" dirty="0"/>
              <a:t>2</a:t>
            </a:r>
            <a:r>
              <a:rPr lang="en-US" altLang="en-US" dirty="0"/>
              <a:t>) = Length of  its major axis (2a)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distance of any end of the minor axis from any focus is equal to the half of the major axis (F</a:t>
            </a:r>
            <a:r>
              <a:rPr lang="en-US" altLang="en-US" baseline="-25000" dirty="0"/>
              <a:t>1</a:t>
            </a:r>
            <a:r>
              <a:rPr lang="en-US" altLang="en-US" dirty="0"/>
              <a:t>b, F</a:t>
            </a:r>
            <a:r>
              <a:rPr lang="en-US" altLang="en-US" baseline="-25000" dirty="0"/>
              <a:t>2</a:t>
            </a:r>
            <a:r>
              <a:rPr lang="en-US" altLang="en-US" dirty="0"/>
              <a:t>b)</a:t>
            </a:r>
          </a:p>
          <a:p>
            <a:pPr lvl="2"/>
            <a:r>
              <a:rPr lang="en-US" altLang="en-US" dirty="0"/>
              <a:t>If the major (-</a:t>
            </a:r>
            <a:r>
              <a:rPr lang="en-US" altLang="en-US" dirty="0" err="1"/>
              <a:t>a,a</a:t>
            </a:r>
            <a:r>
              <a:rPr lang="en-US" altLang="en-US" dirty="0"/>
              <a:t>) and minor axes (-</a:t>
            </a:r>
            <a:r>
              <a:rPr lang="en-US" altLang="en-US" dirty="0" err="1"/>
              <a:t>b,b</a:t>
            </a:r>
            <a:r>
              <a:rPr lang="en-US" altLang="en-US" dirty="0"/>
              <a:t>) are provided, then the foci (F</a:t>
            </a:r>
            <a:r>
              <a:rPr lang="en-US" altLang="en-US" baseline="-25000" dirty="0"/>
              <a:t>1</a:t>
            </a:r>
            <a:r>
              <a:rPr lang="en-US" altLang="en-US" dirty="0"/>
              <a:t>, F</a:t>
            </a:r>
            <a:r>
              <a:rPr lang="en-US" altLang="en-US" baseline="-25000" dirty="0"/>
              <a:t>2</a:t>
            </a:r>
            <a:r>
              <a:rPr lang="en-US" altLang="en-US" dirty="0"/>
              <a:t>) can be located by cutting the arcs on major axis with (b or –b) as a center and radius = ½ major axis = a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232" y="2586156"/>
            <a:ext cx="3733800" cy="228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524375" y="2467846"/>
            <a:ext cx="3724275" cy="2482850"/>
            <a:chOff x="4038600" y="2438400"/>
            <a:chExt cx="4914900" cy="3276600"/>
          </a:xfrm>
        </p:grpSpPr>
        <p:pic>
          <p:nvPicPr>
            <p:cNvPr id="21" name="Picture 2" descr="File:Ellipse Properties of Directrix and String Construction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438400"/>
              <a:ext cx="4914900" cy="327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543800" y="2667000"/>
              <a:ext cx="838200" cy="533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38600" y="5112621"/>
              <a:ext cx="1143000" cy="533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231334" y="2843161"/>
            <a:ext cx="914734" cy="866111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316600" y="3718481"/>
            <a:ext cx="914734" cy="866111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204791" y="3709271"/>
            <a:ext cx="914734" cy="866111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290057" y="2809124"/>
            <a:ext cx="914734" cy="866111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16455375">
            <a:off x="5365108" y="3292653"/>
            <a:ext cx="1195948" cy="1438778"/>
          </a:xfrm>
          <a:prstGeom prst="arc">
            <a:avLst/>
          </a:prstGeom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5486401" y="3581400"/>
            <a:ext cx="744933" cy="993982"/>
          </a:xfrm>
          <a:prstGeom prst="line">
            <a:avLst/>
          </a:prstGeom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73967" y="370818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1691C-BA8E-457F-8489-B16BD122D698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3CB070-448B-4ADC-B0B7-D192D053822C}"/>
                  </a:ext>
                </a:extLst>
              </p14:cNvPr>
              <p14:cNvContentPartPr/>
              <p14:nvPr/>
            </p14:nvContentPartPr>
            <p14:xfrm>
              <a:off x="1200240" y="5175360"/>
              <a:ext cx="7340760" cy="5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3CB070-448B-4ADC-B0B7-D192D05382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400" y="5112000"/>
                <a:ext cx="73720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81A65B-3FF0-4CF6-977C-4E3F24F5737D}"/>
                  </a:ext>
                </a:extLst>
              </p14:cNvPr>
              <p14:cNvContentPartPr/>
              <p14:nvPr/>
            </p14:nvContentPartPr>
            <p14:xfrm>
              <a:off x="1193760" y="5479920"/>
              <a:ext cx="3200760" cy="7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81A65B-3FF0-4CF6-977C-4E3F24F573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920" y="5416560"/>
                <a:ext cx="3232080" cy="2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456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Generating Ellipse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9786"/>
          </a:xfrm>
        </p:spPr>
        <p:txBody>
          <a:bodyPr/>
          <a:lstStyle/>
          <a:p>
            <a:r>
              <a:rPr lang="en-US" altLang="en-US" b="1" dirty="0">
                <a:solidFill>
                  <a:srgbClr val="0000FF"/>
                </a:solidFill>
              </a:rPr>
              <a:t>Focus-</a:t>
            </a:r>
            <a:r>
              <a:rPr lang="en-US" altLang="en-US" b="1" dirty="0" err="1">
                <a:solidFill>
                  <a:srgbClr val="0000FF"/>
                </a:solidFill>
              </a:rPr>
              <a:t>Directrix</a:t>
            </a:r>
            <a:r>
              <a:rPr lang="en-US" altLang="en-US" b="1" dirty="0">
                <a:solidFill>
                  <a:srgbClr val="0000FF"/>
                </a:solidFill>
              </a:rPr>
              <a:t> / Eccentricity Method</a:t>
            </a:r>
          </a:p>
          <a:p>
            <a:pPr lvl="1"/>
            <a:r>
              <a:rPr lang="en-US" altLang="en-US" dirty="0"/>
              <a:t>General method of constructing any conic when the distance of the focus from the </a:t>
            </a:r>
            <a:r>
              <a:rPr lang="en-US" altLang="en-US" dirty="0" err="1"/>
              <a:t>directrix</a:t>
            </a:r>
            <a:r>
              <a:rPr lang="en-US" altLang="en-US" dirty="0"/>
              <a:t> and its eccentricity is given</a:t>
            </a:r>
          </a:p>
          <a:p>
            <a:r>
              <a:rPr lang="en-US" altLang="en-US" b="1" dirty="0">
                <a:solidFill>
                  <a:srgbClr val="0000FF"/>
                </a:solidFill>
              </a:rPr>
              <a:t>Concentric Circle Method</a:t>
            </a:r>
          </a:p>
          <a:p>
            <a:pPr lvl="1"/>
            <a:r>
              <a:rPr lang="en-US" altLang="en-US" dirty="0"/>
              <a:t>This method is applicable when the major axis and minor axis of an ellipse are given</a:t>
            </a:r>
          </a:p>
          <a:p>
            <a:r>
              <a:rPr lang="en-US" b="1" dirty="0">
                <a:solidFill>
                  <a:srgbClr val="0000FF"/>
                </a:solidFill>
              </a:rPr>
              <a:t>Arc of Circle Method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This method is applicable when the major axis and minor axis of an ellipse are given</a:t>
            </a:r>
          </a:p>
          <a:p>
            <a:r>
              <a:rPr lang="en-US" altLang="en-US" b="1" dirty="0">
                <a:solidFill>
                  <a:srgbClr val="0000FF"/>
                </a:solidFill>
              </a:rPr>
              <a:t>Oblong Method (Rectangle / Parallelogram)</a:t>
            </a:r>
          </a:p>
          <a:p>
            <a:pPr lvl="1"/>
            <a:r>
              <a:rPr lang="en-US" altLang="en-US" dirty="0"/>
              <a:t>This method is applicable when the major axis and minor axis with the angle between them is given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2FF90-F23C-4E52-A44B-D30AEADB5512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Generating Ellipse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101123"/>
          </a:xfrm>
        </p:spPr>
        <p:txBody>
          <a:bodyPr/>
          <a:lstStyle/>
          <a:p>
            <a:r>
              <a:rPr lang="en-US" altLang="en-US" b="1" dirty="0">
                <a:solidFill>
                  <a:srgbClr val="0000FF"/>
                </a:solidFill>
              </a:rPr>
              <a:t>Focus-</a:t>
            </a:r>
            <a:r>
              <a:rPr lang="en-US" altLang="en-US" b="1" dirty="0" err="1">
                <a:solidFill>
                  <a:srgbClr val="0000FF"/>
                </a:solidFill>
              </a:rPr>
              <a:t>Directrix</a:t>
            </a:r>
            <a:r>
              <a:rPr lang="en-US" altLang="en-US" b="1" dirty="0">
                <a:solidFill>
                  <a:srgbClr val="0000FF"/>
                </a:solidFill>
              </a:rPr>
              <a:t> / Eccentricity Method</a:t>
            </a:r>
          </a:p>
          <a:p>
            <a:pPr lvl="1"/>
            <a:r>
              <a:rPr lang="en-US" sz="1800" dirty="0"/>
              <a:t>Draw an ellipse if the distance of the focus from the </a:t>
            </a:r>
            <a:r>
              <a:rPr lang="en-US" sz="1800" dirty="0" err="1"/>
              <a:t>directrix</a:t>
            </a:r>
            <a:r>
              <a:rPr lang="en-US" sz="1800" dirty="0"/>
              <a:t> is 70 mm and the eccentricity is 3/4</a:t>
            </a:r>
            <a:endParaRPr lang="en-US" altLang="en-US" dirty="0"/>
          </a:p>
          <a:p>
            <a:r>
              <a:rPr lang="en-US" altLang="en-US" b="1" dirty="0">
                <a:solidFill>
                  <a:srgbClr val="0000FF"/>
                </a:solidFill>
              </a:rPr>
              <a:t>Concentric Circle Method</a:t>
            </a:r>
          </a:p>
          <a:p>
            <a:pPr lvl="1"/>
            <a:r>
              <a:rPr lang="en-US" sz="1800" dirty="0"/>
              <a:t>Draw an ellipse having the major axis of 60 mm and the minor axis of 40 mm</a:t>
            </a:r>
            <a:endParaRPr lang="en-US" altLang="en-US" dirty="0"/>
          </a:p>
          <a:p>
            <a:r>
              <a:rPr lang="en-US" b="1" dirty="0">
                <a:solidFill>
                  <a:srgbClr val="0000FF"/>
                </a:solidFill>
              </a:rPr>
              <a:t>Arc of Circle Method</a:t>
            </a:r>
          </a:p>
          <a:p>
            <a:pPr lvl="1"/>
            <a:r>
              <a:rPr lang="en-US" sz="1800" dirty="0"/>
              <a:t>Draw an ellipse having the major axis of 60 mm and the minor axis of 40 mm</a:t>
            </a:r>
            <a:endParaRPr lang="en-US" altLang="en-US" dirty="0"/>
          </a:p>
          <a:p>
            <a:r>
              <a:rPr lang="en-US" altLang="en-US" b="1" dirty="0">
                <a:solidFill>
                  <a:srgbClr val="0000FF"/>
                </a:solidFill>
              </a:rPr>
              <a:t>Oblong Method (Rectangle / Parallelogram)</a:t>
            </a:r>
          </a:p>
          <a:p>
            <a:pPr lvl="1"/>
            <a:r>
              <a:rPr lang="en-US" sz="1800" dirty="0"/>
              <a:t>Draw an ellipse having conjugate axes of 60 mm and 40 mm long and inclined at 75</a:t>
            </a:r>
            <a:r>
              <a:rPr lang="en-US" sz="1800" baseline="30000" dirty="0"/>
              <a:t>0</a:t>
            </a:r>
            <a:r>
              <a:rPr lang="en-US" sz="1800" dirty="0"/>
              <a:t> to each other</a:t>
            </a:r>
            <a:endParaRPr lang="en-US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EAFBF1-59AC-42C0-AC84-D6458D61377D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D13C23-C6CF-4B36-9A2D-3CD6D19129EE}"/>
                  </a:ext>
                </a:extLst>
              </p14:cNvPr>
              <p14:cNvContentPartPr/>
              <p14:nvPr/>
            </p14:nvContentPartPr>
            <p14:xfrm>
              <a:off x="3873600" y="68515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D13C23-C6CF-4B36-9A2D-3CD6D19129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7760" y="678816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02908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Focus-Directrix / Eccentricity Method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5732338"/>
          </a:xfrm>
        </p:spPr>
        <p:txBody>
          <a:bodyPr/>
          <a:lstStyle/>
          <a:p>
            <a:r>
              <a:rPr lang="en-US" altLang="en-US" sz="2000" b="1" dirty="0"/>
              <a:t>Draw an ellipse if the distance of focus from the 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is 70 mm and the eccentricity is 3/4</a:t>
            </a:r>
          </a:p>
          <a:p>
            <a:pPr lvl="1"/>
            <a:r>
              <a:rPr lang="en-US" altLang="en-US" dirty="0">
                <a:latin typeface="Garamond" panose="02020404030301010803" pitchFamily="18" charset="0"/>
              </a:rPr>
              <a:t>Draw the </a:t>
            </a:r>
            <a:r>
              <a:rPr lang="en-US" altLang="en-US" dirty="0" err="1">
                <a:latin typeface="Garamond" panose="02020404030301010803" pitchFamily="18" charset="0"/>
              </a:rPr>
              <a:t>directrix</a:t>
            </a:r>
            <a:r>
              <a:rPr lang="en-US" altLang="en-US" dirty="0">
                <a:latin typeface="Garamond" panose="02020404030301010803" pitchFamily="18" charset="0"/>
              </a:rPr>
              <a:t> and axis</a:t>
            </a:r>
          </a:p>
          <a:p>
            <a:pPr lvl="1"/>
            <a:r>
              <a:rPr lang="en-US" sz="1800" dirty="0"/>
              <a:t>Mark F on axis such that CF = 70 mm</a:t>
            </a:r>
          </a:p>
          <a:p>
            <a:pPr lvl="1"/>
            <a:r>
              <a:rPr lang="en-US" sz="1800" dirty="0"/>
              <a:t>Divide CF into 3 + 4 = 7 equal parts and mark V at the fourth division from C. </a:t>
            </a:r>
          </a:p>
          <a:p>
            <a:pPr lvl="2"/>
            <a:r>
              <a:rPr lang="en-US" dirty="0"/>
              <a:t>Now, e = FV/ CV = ¾</a:t>
            </a:r>
          </a:p>
          <a:p>
            <a:pPr lvl="1"/>
            <a:r>
              <a:rPr lang="en-US" sz="1800" dirty="0"/>
              <a:t>At V, erect a perpendicular VB = VF. Join CB</a:t>
            </a:r>
          </a:p>
          <a:p>
            <a:pPr lvl="1"/>
            <a:r>
              <a:rPr lang="en-US" sz="1800" dirty="0"/>
              <a:t>Through F, draw a line at 45° to meet CB produced at D. </a:t>
            </a:r>
          </a:p>
          <a:p>
            <a:pPr lvl="2"/>
            <a:r>
              <a:rPr lang="en-US" sz="1600" dirty="0"/>
              <a:t>Through D, drop a perpendicular DV' on CC'. Mark O at the midpoint of V– V'.</a:t>
            </a:r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2515800" y="4418400"/>
            <a:ext cx="39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495800" y="4313624"/>
            <a:ext cx="4284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95346" y="40386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38750" y="3963342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4457700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5365726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76800" y="397507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003776" y="429797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rot="5400000" flipH="1">
            <a:off x="4856820" y="4523401"/>
            <a:ext cx="360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783551" y="4673224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0" name="Oval 89"/>
          <p:cNvSpPr>
            <a:spLocks noChangeAspect="1"/>
          </p:cNvSpPr>
          <p:nvPr/>
        </p:nvSpPr>
        <p:spPr>
          <a:xfrm>
            <a:off x="5009491" y="4670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81" idx="6"/>
          </p:cNvCxnSpPr>
          <p:nvPr/>
        </p:nvCxnSpPr>
        <p:spPr>
          <a:xfrm>
            <a:off x="4511699" y="4313250"/>
            <a:ext cx="3489301" cy="2468550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2" idx="5"/>
          </p:cNvCxnSpPr>
          <p:nvPr/>
        </p:nvCxnSpPr>
        <p:spPr>
          <a:xfrm>
            <a:off x="5411817" y="4332342"/>
            <a:ext cx="2055783" cy="2066058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>
            <a:spLocks noChangeAspect="1"/>
          </p:cNvSpPr>
          <p:nvPr/>
        </p:nvSpPr>
        <p:spPr>
          <a:xfrm>
            <a:off x="7413601" y="63468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75315" y="6318095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7444740" y="4313250"/>
            <a:ext cx="0" cy="2052000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7413601" y="429006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475880" y="4006648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V'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762013" y="4095085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C'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6163921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79820" y="401605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3383A-475D-461E-AF2A-EDEA9BD263B8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60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1" grpId="0" animBg="1"/>
      <p:bldP spid="82" grpId="0" animBg="1"/>
      <p:bldP spid="83" grpId="0"/>
      <p:bldP spid="84" grpId="0" animBg="1"/>
      <p:bldP spid="89" grpId="0"/>
      <p:bldP spid="90" grpId="0" animBg="1"/>
      <p:bldP spid="96" grpId="0" animBg="1"/>
      <p:bldP spid="97" grpId="0"/>
      <p:bldP spid="102" grpId="0" animBg="1"/>
      <p:bldP spid="103" grpId="0"/>
      <p:bldP spid="104" grpId="0"/>
      <p:bldP spid="106" grpId="0" animBg="1"/>
      <p:bldP spid="1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Focus-Directrix / Eccentricity Method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5039841"/>
          </a:xfrm>
        </p:spPr>
        <p:txBody>
          <a:bodyPr/>
          <a:lstStyle/>
          <a:p>
            <a:r>
              <a:rPr lang="en-US" altLang="en-US" sz="2000" b="1" dirty="0"/>
              <a:t>Draw an ellipse if the distance of focus from the 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is 70 mm and the eccentricity is 3/4</a:t>
            </a:r>
          </a:p>
          <a:p>
            <a:pPr lvl="1"/>
            <a:r>
              <a:rPr lang="en-US" altLang="en-US" sz="1600" dirty="0"/>
              <a:t>Mark a few points, 1, 2, 3, … on V-V' and erect perpendiculars through them meeting CD at 1', 2', 3'….</a:t>
            </a:r>
          </a:p>
          <a:p>
            <a:pPr lvl="2"/>
            <a:r>
              <a:rPr lang="en-US" altLang="en-US" sz="1600" dirty="0"/>
              <a:t>Also erect a perpendicular through O</a:t>
            </a:r>
          </a:p>
          <a:p>
            <a:pPr lvl="1"/>
            <a:r>
              <a:rPr lang="en-US" altLang="en-US" sz="1600" dirty="0"/>
              <a:t>With F as a </a:t>
            </a:r>
            <a:r>
              <a:rPr lang="en-US" altLang="en-US" sz="1600" dirty="0" err="1"/>
              <a:t>centre</a:t>
            </a:r>
            <a:r>
              <a:rPr lang="en-US" altLang="en-US" sz="1600" dirty="0"/>
              <a:t> and radius = 1-1', cut two arcs on the perpendicular through 1 to locate P1 and P1’.</a:t>
            </a:r>
          </a:p>
          <a:p>
            <a:pPr lvl="2"/>
            <a:r>
              <a:rPr lang="en-US" sz="1600" dirty="0"/>
              <a:t>Similarly, with F as a </a:t>
            </a:r>
            <a:r>
              <a:rPr lang="en-US" sz="1600" dirty="0" err="1"/>
              <a:t>centre</a:t>
            </a:r>
            <a:r>
              <a:rPr lang="en-US" sz="1600" dirty="0"/>
              <a:t> and radii = 2–2', 3–3' etc., cut arcs on the corresponding perpendiculars to locate P2 and P2', P3 and P3', etc.</a:t>
            </a:r>
          </a:p>
          <a:p>
            <a:pPr lvl="2"/>
            <a:r>
              <a:rPr lang="en-US" sz="1600" dirty="0"/>
              <a:t>Also, cut similar arcs on the perpendicular through O to locate V1 and V1'.</a:t>
            </a:r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2515800" y="4418400"/>
            <a:ext cx="39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495800" y="4313624"/>
            <a:ext cx="4284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95346" y="40386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38750" y="3963342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4457700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5365726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4218" y="3996555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003776" y="429797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rot="5400000" flipH="1">
            <a:off x="4856820" y="4523401"/>
            <a:ext cx="3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783551" y="4673224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0" name="Oval 89"/>
          <p:cNvSpPr>
            <a:spLocks noChangeAspect="1"/>
          </p:cNvSpPr>
          <p:nvPr/>
        </p:nvSpPr>
        <p:spPr>
          <a:xfrm>
            <a:off x="5009491" y="4670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81" idx="6"/>
          </p:cNvCxnSpPr>
          <p:nvPr/>
        </p:nvCxnSpPr>
        <p:spPr>
          <a:xfrm>
            <a:off x="4511699" y="4313250"/>
            <a:ext cx="3489301" cy="246855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2" idx="5"/>
          </p:cNvCxnSpPr>
          <p:nvPr/>
        </p:nvCxnSpPr>
        <p:spPr>
          <a:xfrm>
            <a:off x="5411817" y="4332342"/>
            <a:ext cx="2055783" cy="2066058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>
            <a:spLocks noChangeAspect="1"/>
          </p:cNvSpPr>
          <p:nvPr/>
        </p:nvSpPr>
        <p:spPr>
          <a:xfrm>
            <a:off x="7413601" y="63468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75315" y="6318095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7444740" y="4313250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7413601" y="429006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80414" y="401605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V'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762013" y="4095085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C'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6192496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79820" y="401605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5194755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613427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888674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81479" y="3974696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10126" y="3964138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9183" y="430064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P1'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86279" y="3974696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221754" y="3283017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648376" y="3271978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928670" y="3283017"/>
            <a:ext cx="0" cy="223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218004" y="3287250"/>
            <a:ext cx="0" cy="2448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>
            <a:spLocks noChangeAspect="1"/>
          </p:cNvSpPr>
          <p:nvPr/>
        </p:nvSpPr>
        <p:spPr>
          <a:xfrm>
            <a:off x="6194690" y="363902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5193727" y="3956061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630656" y="480354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193269" y="461168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69070" y="4770594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1'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87614" y="5026817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2'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1890" y="523578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3'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06308" y="539688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O'</a:t>
            </a: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633098" y="3729837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5910710" y="3659351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909261" y="48614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184101" y="489895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49269" y="3661434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07127" y="4477767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P2'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39454" y="339935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77004" y="4854675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P3'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1167" y="3356818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146815" y="334761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66197" y="4907637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V1'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4D11C-B765-424C-A08E-E3DC3FD3038D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99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4" grpId="0"/>
      <p:bldP spid="35" grpId="0"/>
      <p:bldP spid="36" grpId="0"/>
      <p:bldP spid="38" grpId="0"/>
      <p:bldP spid="44" grpId="0" animBg="1"/>
      <p:bldP spid="48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Focus-Directrix / Eccentricity Method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2593018"/>
          </a:xfrm>
        </p:spPr>
        <p:txBody>
          <a:bodyPr/>
          <a:lstStyle/>
          <a:p>
            <a:r>
              <a:rPr lang="en-US" altLang="en-US" sz="2000" b="1" dirty="0"/>
              <a:t>Draw an ellipse if the distance of focus from the 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is 70 mm and the eccentricity is 3/4</a:t>
            </a:r>
          </a:p>
          <a:p>
            <a:pPr lvl="1"/>
            <a:r>
              <a:rPr lang="en-US" altLang="en-US" sz="1600" dirty="0"/>
              <a:t>Similarly, construct for the other half of the major axis O-V' </a:t>
            </a:r>
          </a:p>
          <a:p>
            <a:pPr lvl="2"/>
            <a:r>
              <a:rPr lang="en-US" altLang="en-US" sz="1600" dirty="0"/>
              <a:t>Use F' for the other half</a:t>
            </a:r>
          </a:p>
          <a:p>
            <a:pPr lvl="1"/>
            <a:r>
              <a:rPr lang="en-US" sz="1600" dirty="0"/>
              <a:t>Join all the marked points to complete the ellipse</a:t>
            </a:r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2515800" y="4418400"/>
            <a:ext cx="39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495800" y="4313624"/>
            <a:ext cx="4284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95346" y="40386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38750" y="3963342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4457700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5365726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4218" y="3996555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003776" y="429797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rot="5400000" flipH="1">
            <a:off x="4856820" y="4523401"/>
            <a:ext cx="3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783551" y="4673224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0" name="Oval 89"/>
          <p:cNvSpPr>
            <a:spLocks noChangeAspect="1"/>
          </p:cNvSpPr>
          <p:nvPr/>
        </p:nvSpPr>
        <p:spPr>
          <a:xfrm>
            <a:off x="5009491" y="4670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81" idx="6"/>
          </p:cNvCxnSpPr>
          <p:nvPr/>
        </p:nvCxnSpPr>
        <p:spPr>
          <a:xfrm>
            <a:off x="4511699" y="4313250"/>
            <a:ext cx="3489301" cy="246855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2" idx="5"/>
          </p:cNvCxnSpPr>
          <p:nvPr/>
        </p:nvCxnSpPr>
        <p:spPr>
          <a:xfrm>
            <a:off x="5411817" y="4332342"/>
            <a:ext cx="2055783" cy="2066058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>
            <a:spLocks noChangeAspect="1"/>
          </p:cNvSpPr>
          <p:nvPr/>
        </p:nvSpPr>
        <p:spPr>
          <a:xfrm>
            <a:off x="7413601" y="63468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75315" y="6318095"/>
            <a:ext cx="301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7444740" y="4313250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7413601" y="429006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80414" y="401605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V'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762013" y="4095085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C'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6192496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79820" y="401605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5194755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613427" y="428940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888674" y="42862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81479" y="3974696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10126" y="3964138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9183" y="430064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P1'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86279" y="3974696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221754" y="3283017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648376" y="3271978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928670" y="3283017"/>
            <a:ext cx="0" cy="223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218004" y="3287250"/>
            <a:ext cx="0" cy="2448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>
            <a:spLocks noChangeAspect="1"/>
          </p:cNvSpPr>
          <p:nvPr/>
        </p:nvSpPr>
        <p:spPr>
          <a:xfrm>
            <a:off x="6194690" y="363902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5193727" y="3956061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5630656" y="480354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193269" y="461168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69070" y="4770594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1'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87614" y="5026817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2'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1890" y="523578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3'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06308" y="539688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O'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53937" y="490802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F'</a:t>
            </a:r>
          </a:p>
        </p:txBody>
      </p:sp>
      <p:sp>
        <p:nvSpPr>
          <p:cNvPr id="8" name="Oval 7"/>
          <p:cNvSpPr/>
          <p:nvPr/>
        </p:nvSpPr>
        <p:spPr>
          <a:xfrm>
            <a:off x="5052388" y="3669084"/>
            <a:ext cx="2407921" cy="1227778"/>
          </a:xfrm>
          <a:prstGeom prst="ellips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633098" y="3729837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5910710" y="3659351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5909261" y="48614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184101" y="489895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49269" y="3661434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07127" y="4477767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P2'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39454" y="339935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77004" y="4854675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P3'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1167" y="3356818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146815" y="3347610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66197" y="4907637"/>
            <a:ext cx="511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V1'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554343" y="3283017"/>
            <a:ext cx="0" cy="223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858000" y="3338689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162800" y="3399350"/>
            <a:ext cx="0" cy="2052000"/>
          </a:xfrm>
          <a:prstGeom prst="line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>
            <a:spLocks noChangeAspect="1"/>
          </p:cNvSpPr>
          <p:nvPr/>
        </p:nvSpPr>
        <p:spPr>
          <a:xfrm>
            <a:off x="7139940" y="4657351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7141748" y="387585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6843587" y="4771846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6833958" y="371235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539178" y="485765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6547498" y="3658358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6990874" y="429203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42099" y="4005882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F'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7589A9-23C8-4DF1-8EE0-9B64B5F2D114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55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4" grpId="0" animBg="1"/>
      <p:bldP spid="98" grpId="0" animBg="1"/>
      <p:bldP spid="99" grpId="0" animBg="1"/>
      <p:bldP spid="100" grpId="0" animBg="1"/>
      <p:bldP spid="105" grpId="0" animBg="1"/>
      <p:bldP spid="108" grpId="0" animBg="1"/>
      <p:bldP spid="110" grpId="0" animBg="1"/>
      <p:bldP spid="1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Focus-Directrix / Eccentricity Method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1015663"/>
          </a:xfrm>
        </p:spPr>
        <p:txBody>
          <a:bodyPr/>
          <a:lstStyle/>
          <a:p>
            <a:r>
              <a:rPr lang="en-US" altLang="en-US" sz="2000" b="1" dirty="0"/>
              <a:t>Draw an ellipse if the distance of focus from the 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is 70 mm and the eccentricity is 3/4</a:t>
            </a:r>
            <a:endParaRPr lang="en-US" sz="1600" dirty="0"/>
          </a:p>
        </p:txBody>
      </p:sp>
      <p:pic>
        <p:nvPicPr>
          <p:cNvPr id="76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 bwMode="auto">
          <a:xfrm>
            <a:off x="2971800" y="990600"/>
            <a:ext cx="59023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AF3B-AF06-4473-9936-32A5C2434FB8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663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Concentric Circle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5270674"/>
          </a:xfrm>
        </p:spPr>
        <p:txBody>
          <a:bodyPr/>
          <a:lstStyle/>
          <a:p>
            <a:r>
              <a:rPr lang="en-US" altLang="en-US" sz="2000" b="1" dirty="0"/>
              <a:t>Draw an ellipse having the major axis of 70 mm and the minor axis of 40 mm</a:t>
            </a:r>
          </a:p>
          <a:p>
            <a:pPr lvl="1"/>
            <a:r>
              <a:rPr lang="en-US" sz="1400" dirty="0"/>
              <a:t>Draw both axes as perpendicular bisectors of each other &amp; name their ends as shown.</a:t>
            </a:r>
          </a:p>
          <a:p>
            <a:pPr lvl="1"/>
            <a:r>
              <a:rPr lang="en-US" sz="1400" dirty="0"/>
              <a:t>Taking their intersecting point as a center, draw two concentric circles considering both as respective  diameters.</a:t>
            </a:r>
          </a:p>
          <a:p>
            <a:pPr lvl="1"/>
            <a:r>
              <a:rPr lang="en-US" sz="1400" dirty="0"/>
              <a:t>Divide both circles in 12 equal parts &amp; name as shown.</a:t>
            </a:r>
          </a:p>
          <a:p>
            <a:pPr lvl="1"/>
            <a:r>
              <a:rPr lang="en-US" sz="1400" dirty="0"/>
              <a:t>From all points of outer circle draw vertical lines downwards and upwards respectively.</a:t>
            </a:r>
          </a:p>
          <a:p>
            <a:pPr lvl="1"/>
            <a:r>
              <a:rPr lang="en-US" sz="1400" dirty="0"/>
              <a:t>From all points of inner circle draw horizontal lines to intersect those vertical lines.</a:t>
            </a:r>
          </a:p>
          <a:p>
            <a:pPr lvl="1"/>
            <a:r>
              <a:rPr lang="en-US" sz="1400" dirty="0"/>
              <a:t>Mark all intersecting points properly as those are the points on ellipse.</a:t>
            </a:r>
          </a:p>
          <a:p>
            <a:pPr lvl="1"/>
            <a:r>
              <a:rPr lang="en-US" sz="1400" dirty="0"/>
              <a:t>Join all these points along with the ends of both axes in smooth possible curve. It is required ellipse.</a:t>
            </a:r>
          </a:p>
        </p:txBody>
      </p:sp>
      <p:sp>
        <p:nvSpPr>
          <p:cNvPr id="8" name="Oval 2"/>
          <p:cNvSpPr>
            <a:spLocks noChangeArrowheads="1"/>
          </p:cNvSpPr>
          <p:nvPr/>
        </p:nvSpPr>
        <p:spPr bwMode="auto">
          <a:xfrm>
            <a:off x="4714875" y="1752600"/>
            <a:ext cx="3971925" cy="39703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9" name="Oval 3"/>
          <p:cNvSpPr>
            <a:spLocks noChangeArrowheads="1"/>
          </p:cNvSpPr>
          <p:nvPr/>
        </p:nvSpPr>
        <p:spPr bwMode="auto">
          <a:xfrm>
            <a:off x="5505450" y="2617788"/>
            <a:ext cx="2354262" cy="23526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4714875" y="3775075"/>
            <a:ext cx="3971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6679712" y="1749425"/>
            <a:ext cx="0" cy="395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Line 6"/>
          <p:cNvSpPr>
            <a:spLocks noChangeAspect="1" noChangeShapeType="1"/>
          </p:cNvSpPr>
          <p:nvPr/>
        </p:nvSpPr>
        <p:spPr bwMode="auto">
          <a:xfrm rot="130507">
            <a:off x="4915424" y="2847026"/>
            <a:ext cx="3532465" cy="18640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Line 7"/>
          <p:cNvSpPr>
            <a:spLocks noChangeAspect="1" noChangeShapeType="1"/>
          </p:cNvSpPr>
          <p:nvPr/>
        </p:nvSpPr>
        <p:spPr bwMode="auto">
          <a:xfrm flipH="1">
            <a:off x="4944683" y="2816989"/>
            <a:ext cx="3527022" cy="1861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Line 8"/>
          <p:cNvSpPr>
            <a:spLocks noChangeAspect="1" noChangeShapeType="1"/>
          </p:cNvSpPr>
          <p:nvPr/>
        </p:nvSpPr>
        <p:spPr bwMode="auto">
          <a:xfrm rot="5493622" flipH="1" flipV="1">
            <a:off x="4943551" y="2804074"/>
            <a:ext cx="3521765" cy="18606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9"/>
          <p:cNvSpPr>
            <a:spLocks noChangeAspect="1" noChangeShapeType="1"/>
          </p:cNvSpPr>
          <p:nvPr/>
        </p:nvSpPr>
        <p:spPr bwMode="auto">
          <a:xfrm rot="16200000" flipH="1">
            <a:off x="4939351" y="2823526"/>
            <a:ext cx="3481179" cy="18378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4965049" y="2776512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755175" y="1994753"/>
            <a:ext cx="0" cy="795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7681302" y="2014538"/>
            <a:ext cx="0" cy="795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8459910" y="2809875"/>
            <a:ext cx="0" cy="498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V="1">
            <a:off x="4948237" y="4192100"/>
            <a:ext cx="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726492" y="4678170"/>
            <a:ext cx="0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 flipV="1">
            <a:off x="7599942" y="4724637"/>
            <a:ext cx="0" cy="795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 flipV="1">
            <a:off x="8398549" y="4290928"/>
            <a:ext cx="0" cy="496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H="1">
            <a:off x="4877776" y="3200400"/>
            <a:ext cx="795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H="1">
            <a:off x="5758721" y="2747963"/>
            <a:ext cx="396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7256339" y="2759687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7708412" y="3222014"/>
            <a:ext cx="795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>
            <a:off x="7713662" y="4365625"/>
            <a:ext cx="696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7255728" y="4824048"/>
            <a:ext cx="411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 flipH="1">
            <a:off x="5611812" y="4813300"/>
            <a:ext cx="496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4927600" y="4314825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4933376" y="3155473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5711825" y="2698750"/>
            <a:ext cx="98425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33017" y="2702243"/>
            <a:ext cx="100013" cy="98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6632575" y="2557463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8408670" y="3179763"/>
            <a:ext cx="100012" cy="98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8639175" y="3717925"/>
            <a:ext cx="100012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8343265" y="4314825"/>
            <a:ext cx="98425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7549832" y="4782820"/>
            <a:ext cx="100013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6623050" y="4929188"/>
            <a:ext cx="100012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5675947" y="4762500"/>
            <a:ext cx="100013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4900930" y="4257675"/>
            <a:ext cx="100012" cy="1000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4657725" y="3727450"/>
            <a:ext cx="100012" cy="98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45" name="Arc 39"/>
          <p:cNvSpPr>
            <a:spLocks/>
          </p:cNvSpPr>
          <p:nvPr/>
        </p:nvSpPr>
        <p:spPr bwMode="auto">
          <a:xfrm rot="768042" flipH="1" flipV="1">
            <a:off x="4631284" y="3777985"/>
            <a:ext cx="2168215" cy="1056371"/>
          </a:xfrm>
          <a:custGeom>
            <a:avLst/>
            <a:gdLst>
              <a:gd name="T0" fmla="*/ 0 w 29607"/>
              <a:gd name="T1" fmla="*/ 2147483647 h 21600"/>
              <a:gd name="T2" fmla="*/ 2147483647 w 29607"/>
              <a:gd name="T3" fmla="*/ 2147483647 h 21600"/>
              <a:gd name="T4" fmla="*/ 2147483647 w 29607"/>
              <a:gd name="T5" fmla="*/ 2147483647 h 21600"/>
              <a:gd name="T6" fmla="*/ 0 60000 65536"/>
              <a:gd name="T7" fmla="*/ 0 60000 65536"/>
              <a:gd name="T8" fmla="*/ 0 60000 65536"/>
              <a:gd name="T9" fmla="*/ 0 w 29607"/>
              <a:gd name="T10" fmla="*/ 0 h 21600"/>
              <a:gd name="T11" fmla="*/ 29607 w 296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07" h="21600" fill="none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</a:path>
              <a:path w="29607" h="21600" stroke="0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  <a:lnTo>
                  <a:pt x="8487" y="21600"/>
                </a:lnTo>
                <a:lnTo>
                  <a:pt x="0" y="173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8" name="Line 42"/>
          <p:cNvSpPr>
            <a:spLocks noChangeShapeType="1"/>
          </p:cNvSpPr>
          <p:nvPr/>
        </p:nvSpPr>
        <p:spPr bwMode="auto">
          <a:xfrm>
            <a:off x="6681787" y="2625725"/>
            <a:ext cx="0" cy="234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" name="Group 43"/>
          <p:cNvGrpSpPr>
            <a:grpSpLocks/>
          </p:cNvGrpSpPr>
          <p:nvPr/>
        </p:nvGrpSpPr>
        <p:grpSpPr bwMode="auto">
          <a:xfrm>
            <a:off x="4616450" y="1554163"/>
            <a:ext cx="4043362" cy="4452937"/>
            <a:chOff x="1152" y="624"/>
            <a:chExt cx="1950" cy="2148"/>
          </a:xfrm>
        </p:grpSpPr>
        <p:sp>
          <p:nvSpPr>
            <p:cNvPr id="50" name="Text Box 44"/>
            <p:cNvSpPr txBox="1">
              <a:spLocks noChangeArrowheads="1"/>
            </p:cNvSpPr>
            <p:nvPr/>
          </p:nvSpPr>
          <p:spPr bwMode="auto">
            <a:xfrm>
              <a:off x="1200" y="1104"/>
              <a:ext cx="126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Text Box 45"/>
            <p:cNvSpPr txBox="1">
              <a:spLocks noChangeArrowheads="1"/>
            </p:cNvSpPr>
            <p:nvPr/>
          </p:nvSpPr>
          <p:spPr bwMode="auto">
            <a:xfrm>
              <a:off x="1584" y="720"/>
              <a:ext cx="12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2" name="Text Box 46"/>
            <p:cNvSpPr txBox="1">
              <a:spLocks noChangeArrowheads="1"/>
            </p:cNvSpPr>
            <p:nvPr/>
          </p:nvSpPr>
          <p:spPr bwMode="auto">
            <a:xfrm>
              <a:off x="2065" y="624"/>
              <a:ext cx="12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3" name="Text Box 47"/>
            <p:cNvSpPr txBox="1">
              <a:spLocks noChangeArrowheads="1"/>
            </p:cNvSpPr>
            <p:nvPr/>
          </p:nvSpPr>
          <p:spPr bwMode="auto">
            <a:xfrm>
              <a:off x="2544" y="720"/>
              <a:ext cx="12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" name="Text Box 48"/>
            <p:cNvSpPr txBox="1">
              <a:spLocks noChangeArrowheads="1"/>
            </p:cNvSpPr>
            <p:nvPr/>
          </p:nvSpPr>
          <p:spPr bwMode="auto">
            <a:xfrm>
              <a:off x="2940" y="1104"/>
              <a:ext cx="125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5" name="Text Box 49"/>
            <p:cNvSpPr txBox="1">
              <a:spLocks noChangeArrowheads="1"/>
            </p:cNvSpPr>
            <p:nvPr/>
          </p:nvSpPr>
          <p:spPr bwMode="auto">
            <a:xfrm>
              <a:off x="2976" y="2112"/>
              <a:ext cx="12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>
              <a:off x="2544" y="2528"/>
              <a:ext cx="12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7" name="Text Box 51"/>
            <p:cNvSpPr txBox="1">
              <a:spLocks noChangeArrowheads="1"/>
            </p:cNvSpPr>
            <p:nvPr/>
          </p:nvSpPr>
          <p:spPr bwMode="auto">
            <a:xfrm>
              <a:off x="2065" y="2640"/>
              <a:ext cx="12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8" name="Text Box 52"/>
            <p:cNvSpPr txBox="1">
              <a:spLocks noChangeArrowheads="1"/>
            </p:cNvSpPr>
            <p:nvPr/>
          </p:nvSpPr>
          <p:spPr bwMode="auto">
            <a:xfrm>
              <a:off x="1584" y="2496"/>
              <a:ext cx="12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9" name="Text Box 53"/>
            <p:cNvSpPr txBox="1">
              <a:spLocks noChangeArrowheads="1"/>
            </p:cNvSpPr>
            <p:nvPr/>
          </p:nvSpPr>
          <p:spPr bwMode="auto">
            <a:xfrm>
              <a:off x="1152" y="2064"/>
              <a:ext cx="162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60" name="Group 54"/>
          <p:cNvGrpSpPr>
            <a:grpSpLocks/>
          </p:cNvGrpSpPr>
          <p:nvPr/>
        </p:nvGrpSpPr>
        <p:grpSpPr bwMode="auto">
          <a:xfrm>
            <a:off x="4367212" y="2251075"/>
            <a:ext cx="4616450" cy="3022890"/>
            <a:chOff x="1032" y="960"/>
            <a:chExt cx="2226" cy="1458"/>
          </a:xfrm>
        </p:grpSpPr>
        <p:sp>
          <p:nvSpPr>
            <p:cNvPr id="61" name="Text Box 55"/>
            <p:cNvSpPr txBox="1">
              <a:spLocks noChangeArrowheads="1"/>
            </p:cNvSpPr>
            <p:nvPr/>
          </p:nvSpPr>
          <p:spPr bwMode="auto">
            <a:xfrm>
              <a:off x="3120" y="1632"/>
              <a:ext cx="138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2" name="Text Box 56"/>
            <p:cNvSpPr txBox="1">
              <a:spLocks noChangeArrowheads="1"/>
            </p:cNvSpPr>
            <p:nvPr/>
          </p:nvSpPr>
          <p:spPr bwMode="auto">
            <a:xfrm>
              <a:off x="1032" y="1599"/>
              <a:ext cx="142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 Box 57"/>
            <p:cNvSpPr txBox="1">
              <a:spLocks noChangeArrowheads="1"/>
            </p:cNvSpPr>
            <p:nvPr/>
          </p:nvSpPr>
          <p:spPr bwMode="auto">
            <a:xfrm>
              <a:off x="2039" y="2285"/>
              <a:ext cx="142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64" name="Text Box 58"/>
            <p:cNvSpPr txBox="1">
              <a:spLocks noChangeArrowheads="1"/>
            </p:cNvSpPr>
            <p:nvPr/>
          </p:nvSpPr>
          <p:spPr bwMode="auto">
            <a:xfrm>
              <a:off x="2064" y="960"/>
              <a:ext cx="138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65" name="Group 59"/>
          <p:cNvGrpSpPr>
            <a:grpSpLocks/>
          </p:cNvGrpSpPr>
          <p:nvPr/>
        </p:nvGrpSpPr>
        <p:grpSpPr bwMode="auto">
          <a:xfrm>
            <a:off x="5483225" y="2635250"/>
            <a:ext cx="2320925" cy="2368550"/>
            <a:chOff x="1152" y="624"/>
            <a:chExt cx="2052" cy="2278"/>
          </a:xfrm>
        </p:grpSpPr>
        <p:sp>
          <p:nvSpPr>
            <p:cNvPr id="66" name="Text Box 60"/>
            <p:cNvSpPr txBox="1">
              <a:spLocks noChangeArrowheads="1"/>
            </p:cNvSpPr>
            <p:nvPr/>
          </p:nvSpPr>
          <p:spPr bwMode="auto">
            <a:xfrm>
              <a:off x="1201" y="1102"/>
              <a:ext cx="23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7" name="Text Box 61"/>
            <p:cNvSpPr txBox="1">
              <a:spLocks noChangeArrowheads="1"/>
            </p:cNvSpPr>
            <p:nvPr/>
          </p:nvSpPr>
          <p:spPr bwMode="auto">
            <a:xfrm>
              <a:off x="1584" y="720"/>
              <a:ext cx="23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8" name="Text Box 62"/>
            <p:cNvSpPr txBox="1">
              <a:spLocks noChangeArrowheads="1"/>
            </p:cNvSpPr>
            <p:nvPr/>
          </p:nvSpPr>
          <p:spPr bwMode="auto">
            <a:xfrm>
              <a:off x="2069" y="624"/>
              <a:ext cx="26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 3</a:t>
              </a:r>
            </a:p>
          </p:txBody>
        </p:sp>
        <p:sp>
          <p:nvSpPr>
            <p:cNvPr id="69" name="Text Box 63"/>
            <p:cNvSpPr txBox="1">
              <a:spLocks noChangeArrowheads="1"/>
            </p:cNvSpPr>
            <p:nvPr/>
          </p:nvSpPr>
          <p:spPr bwMode="auto">
            <a:xfrm>
              <a:off x="2542" y="720"/>
              <a:ext cx="23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0" name="Text Box 64"/>
            <p:cNvSpPr txBox="1">
              <a:spLocks noChangeArrowheads="1"/>
            </p:cNvSpPr>
            <p:nvPr/>
          </p:nvSpPr>
          <p:spPr bwMode="auto">
            <a:xfrm>
              <a:off x="2942" y="1102"/>
              <a:ext cx="23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" name="Text Box 65"/>
            <p:cNvSpPr txBox="1">
              <a:spLocks noChangeArrowheads="1"/>
            </p:cNvSpPr>
            <p:nvPr/>
          </p:nvSpPr>
          <p:spPr bwMode="auto">
            <a:xfrm>
              <a:off x="2974" y="2113"/>
              <a:ext cx="23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" name="Text Box 66"/>
            <p:cNvSpPr txBox="1">
              <a:spLocks noChangeArrowheads="1"/>
            </p:cNvSpPr>
            <p:nvPr/>
          </p:nvSpPr>
          <p:spPr bwMode="auto">
            <a:xfrm>
              <a:off x="2546" y="2526"/>
              <a:ext cx="23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3" name="Text Box 67"/>
            <p:cNvSpPr txBox="1">
              <a:spLocks noChangeArrowheads="1"/>
            </p:cNvSpPr>
            <p:nvPr/>
          </p:nvSpPr>
          <p:spPr bwMode="auto">
            <a:xfrm>
              <a:off x="2069" y="2637"/>
              <a:ext cx="29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  8</a:t>
              </a:r>
            </a:p>
          </p:txBody>
        </p:sp>
        <p:sp>
          <p:nvSpPr>
            <p:cNvPr id="74" name="Text Box 68"/>
            <p:cNvSpPr txBox="1">
              <a:spLocks noChangeArrowheads="1"/>
            </p:cNvSpPr>
            <p:nvPr/>
          </p:nvSpPr>
          <p:spPr bwMode="auto">
            <a:xfrm>
              <a:off x="1584" y="2495"/>
              <a:ext cx="230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5" name="Text Box 69"/>
            <p:cNvSpPr txBox="1">
              <a:spLocks noChangeArrowheads="1"/>
            </p:cNvSpPr>
            <p:nvPr/>
          </p:nvSpPr>
          <p:spPr bwMode="auto">
            <a:xfrm>
              <a:off x="1152" y="2063"/>
              <a:ext cx="29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77" name="Text Box 57"/>
          <p:cNvSpPr txBox="1">
            <a:spLocks noChangeArrowheads="1"/>
          </p:cNvSpPr>
          <p:nvPr/>
        </p:nvSpPr>
        <p:spPr bwMode="auto">
          <a:xfrm>
            <a:off x="6741265" y="3833214"/>
            <a:ext cx="294491" cy="27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78" name="Arc 39"/>
          <p:cNvSpPr>
            <a:spLocks/>
          </p:cNvSpPr>
          <p:nvPr/>
        </p:nvSpPr>
        <p:spPr bwMode="auto">
          <a:xfrm rot="20831958" flipV="1">
            <a:off x="6548392" y="3770862"/>
            <a:ext cx="2232495" cy="1056371"/>
          </a:xfrm>
          <a:custGeom>
            <a:avLst/>
            <a:gdLst>
              <a:gd name="T0" fmla="*/ 0 w 29607"/>
              <a:gd name="T1" fmla="*/ 2147483647 h 21600"/>
              <a:gd name="T2" fmla="*/ 2147483647 w 29607"/>
              <a:gd name="T3" fmla="*/ 2147483647 h 21600"/>
              <a:gd name="T4" fmla="*/ 2147483647 w 29607"/>
              <a:gd name="T5" fmla="*/ 2147483647 h 21600"/>
              <a:gd name="T6" fmla="*/ 0 60000 65536"/>
              <a:gd name="T7" fmla="*/ 0 60000 65536"/>
              <a:gd name="T8" fmla="*/ 0 60000 65536"/>
              <a:gd name="T9" fmla="*/ 0 w 29607"/>
              <a:gd name="T10" fmla="*/ 0 h 21600"/>
              <a:gd name="T11" fmla="*/ 29607 w 296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07" h="21600" fill="none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</a:path>
              <a:path w="29607" h="21600" stroke="0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  <a:lnTo>
                  <a:pt x="8487" y="21600"/>
                </a:lnTo>
                <a:lnTo>
                  <a:pt x="0" y="173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rc 39"/>
          <p:cNvSpPr>
            <a:spLocks/>
          </p:cNvSpPr>
          <p:nvPr/>
        </p:nvSpPr>
        <p:spPr bwMode="auto">
          <a:xfrm rot="768042">
            <a:off x="6595141" y="2738109"/>
            <a:ext cx="2180206" cy="987418"/>
          </a:xfrm>
          <a:custGeom>
            <a:avLst/>
            <a:gdLst>
              <a:gd name="T0" fmla="*/ 0 w 29607"/>
              <a:gd name="T1" fmla="*/ 2147483647 h 21600"/>
              <a:gd name="T2" fmla="*/ 2147483647 w 29607"/>
              <a:gd name="T3" fmla="*/ 2147483647 h 21600"/>
              <a:gd name="T4" fmla="*/ 2147483647 w 29607"/>
              <a:gd name="T5" fmla="*/ 2147483647 h 21600"/>
              <a:gd name="T6" fmla="*/ 0 60000 65536"/>
              <a:gd name="T7" fmla="*/ 0 60000 65536"/>
              <a:gd name="T8" fmla="*/ 0 60000 65536"/>
              <a:gd name="T9" fmla="*/ 0 w 29607"/>
              <a:gd name="T10" fmla="*/ 0 h 21600"/>
              <a:gd name="T11" fmla="*/ 29607 w 296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07" h="21600" fill="none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</a:path>
              <a:path w="29607" h="21600" stroke="0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  <a:lnTo>
                  <a:pt x="8487" y="21600"/>
                </a:lnTo>
                <a:lnTo>
                  <a:pt x="0" y="173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rc 39"/>
          <p:cNvSpPr>
            <a:spLocks/>
          </p:cNvSpPr>
          <p:nvPr/>
        </p:nvSpPr>
        <p:spPr bwMode="auto">
          <a:xfrm rot="20831958" flipH="1">
            <a:off x="4638723" y="2749578"/>
            <a:ext cx="2207413" cy="1016426"/>
          </a:xfrm>
          <a:custGeom>
            <a:avLst/>
            <a:gdLst>
              <a:gd name="T0" fmla="*/ 0 w 29607"/>
              <a:gd name="T1" fmla="*/ 2147483647 h 21600"/>
              <a:gd name="T2" fmla="*/ 2147483647 w 29607"/>
              <a:gd name="T3" fmla="*/ 2147483647 h 21600"/>
              <a:gd name="T4" fmla="*/ 2147483647 w 29607"/>
              <a:gd name="T5" fmla="*/ 2147483647 h 21600"/>
              <a:gd name="T6" fmla="*/ 0 60000 65536"/>
              <a:gd name="T7" fmla="*/ 0 60000 65536"/>
              <a:gd name="T8" fmla="*/ 0 60000 65536"/>
              <a:gd name="T9" fmla="*/ 0 w 29607"/>
              <a:gd name="T10" fmla="*/ 0 h 21600"/>
              <a:gd name="T11" fmla="*/ 29607 w 296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07" h="21600" fill="none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</a:path>
              <a:path w="29607" h="21600" stroke="0" extrusionOk="0">
                <a:moveTo>
                  <a:pt x="0" y="1737"/>
                </a:moveTo>
                <a:cubicBezTo>
                  <a:pt x="2682" y="590"/>
                  <a:pt x="5569" y="-1"/>
                  <a:pt x="8487" y="0"/>
                </a:cubicBezTo>
                <a:cubicBezTo>
                  <a:pt x="18671" y="0"/>
                  <a:pt x="27472" y="7114"/>
                  <a:pt x="29607" y="17072"/>
                </a:cubicBezTo>
                <a:lnTo>
                  <a:pt x="8487" y="21600"/>
                </a:lnTo>
                <a:lnTo>
                  <a:pt x="0" y="173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8FBF1-A563-486F-B3BB-652C85E51B30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59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7" grpId="0"/>
      <p:bldP spid="78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Oblong Rectangle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19200"/>
            <a:ext cx="4191000" cy="5055230"/>
          </a:xfrm>
        </p:spPr>
        <p:txBody>
          <a:bodyPr/>
          <a:lstStyle/>
          <a:p>
            <a:r>
              <a:rPr lang="en-US" altLang="en-US" sz="2000" b="1" dirty="0"/>
              <a:t>Draw an ellipse having the major axis of 70 mm and the minor axis of 45 mm</a:t>
            </a:r>
          </a:p>
          <a:p>
            <a:pPr lvl="1"/>
            <a:r>
              <a:rPr lang="en-US" sz="1400" dirty="0"/>
              <a:t>Draw the major axis AB = 70 mm and minor axis CD = 45 mm, bisecting each other at right angles at O.</a:t>
            </a:r>
          </a:p>
          <a:p>
            <a:pPr lvl="1"/>
            <a:r>
              <a:rPr lang="en-US" sz="1400" dirty="0"/>
              <a:t>Draw a rectangle EFGH such that EF = AB and FG = CD.</a:t>
            </a:r>
          </a:p>
          <a:p>
            <a:pPr lvl="1"/>
            <a:r>
              <a:rPr lang="en-US" sz="1400" dirty="0"/>
              <a:t>Divide AO and AE into same number of equal parts, say 4. Number the divisions as 1, 2, 3 and 1', 2', 3', starting from A.</a:t>
            </a:r>
          </a:p>
          <a:p>
            <a:pPr lvl="1"/>
            <a:r>
              <a:rPr lang="en-US" sz="1400" dirty="0"/>
              <a:t>Join C with 1, 2 and 3.</a:t>
            </a:r>
          </a:p>
          <a:p>
            <a:pPr lvl="1"/>
            <a:r>
              <a:rPr lang="en-US" sz="1400" dirty="0"/>
              <a:t>Join D with 1' and extend it to meet C–1 at P1. Similarly, join D with 2' and 3' and extend them to meet C–2 and C–3 respectively to locate P2 and P3.</a:t>
            </a:r>
          </a:p>
          <a:p>
            <a:pPr lvl="1"/>
            <a:r>
              <a:rPr lang="en-US" sz="1400" dirty="0"/>
              <a:t>Locate the other points by mirror imaging</a:t>
            </a:r>
          </a:p>
          <a:p>
            <a:pPr lvl="1"/>
            <a:r>
              <a:rPr lang="en-US" sz="1400" dirty="0"/>
              <a:t>Join all the marked points to form ellipse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4560277" y="2414954"/>
            <a:ext cx="3786554" cy="2461846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Connector 3"/>
          <p:cNvCxnSpPr>
            <a:stCxn id="5" idx="1"/>
            <a:endCxn id="5" idx="3"/>
          </p:cNvCxnSpPr>
          <p:nvPr/>
        </p:nvCxnSpPr>
        <p:spPr>
          <a:xfrm>
            <a:off x="4560277" y="3645877"/>
            <a:ext cx="3786554" cy="0"/>
          </a:xfrm>
          <a:prstGeom prst="line">
            <a:avLst/>
          </a:prstGeom>
          <a:ln w="222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0"/>
            <a:endCxn id="5" idx="2"/>
          </p:cNvCxnSpPr>
          <p:nvPr/>
        </p:nvCxnSpPr>
        <p:spPr>
          <a:xfrm>
            <a:off x="6453554" y="2414954"/>
            <a:ext cx="0" cy="2461846"/>
          </a:xfrm>
          <a:prstGeom prst="line">
            <a:avLst/>
          </a:prstGeom>
          <a:ln w="222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84077" y="2717800"/>
            <a:ext cx="152400" cy="0"/>
          </a:xfrm>
          <a:prstGeom prst="line">
            <a:avLst/>
          </a:prstGeom>
          <a:ln w="254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84077" y="3021623"/>
            <a:ext cx="152400" cy="0"/>
          </a:xfrm>
          <a:prstGeom prst="line">
            <a:avLst/>
          </a:prstGeom>
          <a:ln w="254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80658" y="3339123"/>
            <a:ext cx="152400" cy="0"/>
          </a:xfrm>
          <a:prstGeom prst="line">
            <a:avLst/>
          </a:prstGeom>
          <a:ln w="254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29200" y="3576027"/>
            <a:ext cx="0" cy="133350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505450" y="3576027"/>
            <a:ext cx="0" cy="133350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81700" y="3576027"/>
            <a:ext cx="0" cy="133350"/>
          </a:xfrm>
          <a:prstGeom prst="line">
            <a:avLst/>
          </a:prstGeom>
          <a:ln w="158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0"/>
          </p:cNvCxnSpPr>
          <p:nvPr/>
        </p:nvCxnSpPr>
        <p:spPr>
          <a:xfrm flipH="1">
            <a:off x="4560278" y="2414954"/>
            <a:ext cx="1893276" cy="302846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0"/>
          </p:cNvCxnSpPr>
          <p:nvPr/>
        </p:nvCxnSpPr>
        <p:spPr>
          <a:xfrm flipH="1">
            <a:off x="4560278" y="2414954"/>
            <a:ext cx="1893276" cy="606669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60277" y="2414954"/>
            <a:ext cx="1893277" cy="924169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633058" y="3274423"/>
            <a:ext cx="1820497" cy="1602378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2"/>
          </p:cNvCxnSpPr>
          <p:nvPr/>
        </p:nvCxnSpPr>
        <p:spPr>
          <a:xfrm flipH="1" flipV="1">
            <a:off x="4946470" y="2899954"/>
            <a:ext cx="1507084" cy="1976846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573486" y="2569029"/>
            <a:ext cx="880068" cy="2307771"/>
          </a:xfrm>
          <a:prstGeom prst="line">
            <a:avLst/>
          </a:prstGeom>
          <a:ln w="952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946470" y="2899954"/>
            <a:ext cx="3030581" cy="0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573486" y="2569029"/>
            <a:ext cx="1776548" cy="0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341326" y="2569029"/>
            <a:ext cx="0" cy="2151017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77051" y="2899954"/>
            <a:ext cx="0" cy="1471749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46470" y="2899954"/>
            <a:ext cx="0" cy="1480457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573486" y="2569029"/>
            <a:ext cx="0" cy="2151017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26"/>
          <p:cNvSpPr>
            <a:spLocks noChangeArrowheads="1"/>
          </p:cNvSpPr>
          <p:nvPr/>
        </p:nvSpPr>
        <p:spPr bwMode="auto">
          <a:xfrm>
            <a:off x="4524698" y="3584236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>
            <a:off x="4595235" y="3244214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4" name="Oval 26"/>
          <p:cNvSpPr>
            <a:spLocks noChangeArrowheads="1"/>
          </p:cNvSpPr>
          <p:nvPr/>
        </p:nvSpPr>
        <p:spPr bwMode="auto">
          <a:xfrm>
            <a:off x="4897256" y="2849947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>
            <a:off x="5516571" y="2508200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408126" y="2380157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7298497" y="2504438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8" name="Oval 26"/>
          <p:cNvSpPr>
            <a:spLocks noChangeArrowheads="1"/>
          </p:cNvSpPr>
          <p:nvPr/>
        </p:nvSpPr>
        <p:spPr bwMode="auto">
          <a:xfrm>
            <a:off x="7937408" y="2856494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9" name="Oval 26"/>
          <p:cNvSpPr>
            <a:spLocks noChangeArrowheads="1"/>
          </p:cNvSpPr>
          <p:nvPr/>
        </p:nvSpPr>
        <p:spPr bwMode="auto">
          <a:xfrm>
            <a:off x="8232205" y="3239111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70" name="Oval 26"/>
          <p:cNvSpPr>
            <a:spLocks noChangeArrowheads="1"/>
          </p:cNvSpPr>
          <p:nvPr/>
        </p:nvSpPr>
        <p:spPr bwMode="auto">
          <a:xfrm>
            <a:off x="8223495" y="3929812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71" name="Oval 26"/>
          <p:cNvSpPr>
            <a:spLocks noChangeArrowheads="1"/>
          </p:cNvSpPr>
          <p:nvPr/>
        </p:nvSpPr>
        <p:spPr bwMode="auto">
          <a:xfrm>
            <a:off x="6408126" y="4834665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72" name="Oval 26"/>
          <p:cNvSpPr>
            <a:spLocks noChangeArrowheads="1"/>
          </p:cNvSpPr>
          <p:nvPr/>
        </p:nvSpPr>
        <p:spPr bwMode="auto">
          <a:xfrm>
            <a:off x="7292138" y="4680607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73" name="Oval 26"/>
          <p:cNvSpPr>
            <a:spLocks noChangeArrowheads="1"/>
          </p:cNvSpPr>
          <p:nvPr/>
        </p:nvSpPr>
        <p:spPr bwMode="auto">
          <a:xfrm>
            <a:off x="7927838" y="4322491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4661593" y="3293821"/>
            <a:ext cx="3600000" cy="0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41767" y="3289117"/>
            <a:ext cx="0" cy="690700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8273143" y="3274423"/>
            <a:ext cx="0" cy="705394"/>
          </a:xfrm>
          <a:prstGeom prst="line">
            <a:avLst/>
          </a:prstGeom>
          <a:ln w="9525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26"/>
          <p:cNvSpPr>
            <a:spLocks noChangeArrowheads="1"/>
          </p:cNvSpPr>
          <p:nvPr/>
        </p:nvSpPr>
        <p:spPr bwMode="auto">
          <a:xfrm>
            <a:off x="4594994" y="3920525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87" name="Oval 26"/>
          <p:cNvSpPr>
            <a:spLocks noChangeArrowheads="1"/>
          </p:cNvSpPr>
          <p:nvPr/>
        </p:nvSpPr>
        <p:spPr bwMode="auto">
          <a:xfrm>
            <a:off x="4902037" y="4321697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88" name="Oval 26"/>
          <p:cNvSpPr>
            <a:spLocks noChangeArrowheads="1"/>
          </p:cNvSpPr>
          <p:nvPr/>
        </p:nvSpPr>
        <p:spPr bwMode="auto">
          <a:xfrm>
            <a:off x="5534244" y="4686581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89" name="Oval 88"/>
          <p:cNvSpPr/>
          <p:nvPr/>
        </p:nvSpPr>
        <p:spPr>
          <a:xfrm>
            <a:off x="4567846" y="2430163"/>
            <a:ext cx="3778985" cy="2446637"/>
          </a:xfrm>
          <a:prstGeom prst="ellipse">
            <a:avLst/>
          </a:prstGeom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traight Connector 90"/>
          <p:cNvCxnSpPr/>
          <p:nvPr/>
        </p:nvCxnSpPr>
        <p:spPr>
          <a:xfrm>
            <a:off x="4560277" y="4937763"/>
            <a:ext cx="0" cy="469106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346831" y="4929054"/>
            <a:ext cx="0" cy="469106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560277" y="5225143"/>
            <a:ext cx="3786554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686800" y="2414954"/>
            <a:ext cx="239486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78091" y="4859382"/>
            <a:ext cx="230777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8795657" y="2414954"/>
            <a:ext cx="0" cy="2461846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287589" y="5077097"/>
            <a:ext cx="4093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70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581423" y="3473425"/>
            <a:ext cx="4093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>
                <a:latin typeface="Times New Roman" pitchFamily="18" charset="0"/>
                <a:cs typeface="Times New Roman" pitchFamily="18" charset="0"/>
              </a:rPr>
              <a:t>45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268066" y="346639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327572" y="346639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4217" y="208929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301900" y="481256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414533" y="3606078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262226" y="254420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281988" y="285875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291586" y="3146136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223755" y="4695521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317776" y="4680213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883434" y="3614123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1'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355287" y="3631754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2'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852149" y="3631754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3'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682969" y="3146135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606834" y="2635143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208864" y="2313318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2244" y="2341305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P4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944962" y="2628092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919890" y="3184241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P6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901548" y="3603260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P7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822903" y="4378303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P8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932023" y="4429803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P9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582187" y="4436078"/>
            <a:ext cx="51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P10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580612" y="4366226"/>
            <a:ext cx="51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P11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649937" y="3818451"/>
            <a:ext cx="51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P12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249985" y="2162515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274424" y="2093639"/>
            <a:ext cx="40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31" name="Oval 26"/>
          <p:cNvSpPr>
            <a:spLocks noChangeArrowheads="1"/>
          </p:cNvSpPr>
          <p:nvPr/>
        </p:nvSpPr>
        <p:spPr bwMode="auto">
          <a:xfrm>
            <a:off x="8297619" y="3591021"/>
            <a:ext cx="98425" cy="1000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32" name="Date Placeholder 1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51A10-32B7-41FF-808F-8726FCCF71D6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33" name="Footer Placeholder 1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58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6" grpId="0" animBg="1"/>
      <p:bldP spid="87" grpId="0" animBg="1"/>
      <p:bldP spid="88" grpId="0" animBg="1"/>
      <p:bldP spid="89" grpId="0" animBg="1"/>
      <p:bldP spid="101" grpId="0" animBg="1"/>
      <p:bldP spid="102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0" grpId="0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Oblong Rectangle Method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0313" y="3775425"/>
            <a:ext cx="7162800" cy="1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514601" y="3775425"/>
            <a:ext cx="4572000" cy="3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19200" y="1489425"/>
            <a:ext cx="7162800" cy="457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62000" y="3699225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A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458200" y="3775425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B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724400" y="1184625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419600" y="6061425"/>
            <a:ext cx="38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D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800600" y="3775425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O</a:t>
            </a: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076450" y="3702400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959100" y="3721450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867150" y="371827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171575" y="308962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181100" y="255622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171575" y="202282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981200" y="382305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1’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895600" y="382305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2</a:t>
            </a:r>
            <a:r>
              <a:rPr lang="en-US" altLang="en-US" b="1" baseline="30000"/>
              <a:t>’</a:t>
            </a:r>
            <a:endParaRPr lang="en-US" altLang="en-US" b="1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810000" y="3823050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3’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914400" y="3013425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1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914400" y="1870425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3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14400" y="2480025"/>
            <a:ext cx="22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2</a:t>
            </a:r>
          </a:p>
        </p:txBody>
      </p:sp>
      <p:cxnSp>
        <p:nvCxnSpPr>
          <p:cNvPr id="27" name="Straight Connector 26"/>
          <p:cNvCxnSpPr>
            <a:stCxn id="20" idx="4"/>
          </p:cNvCxnSpPr>
          <p:nvPr/>
        </p:nvCxnSpPr>
        <p:spPr>
          <a:xfrm rot="5400000" flipH="1" flipV="1">
            <a:off x="2696369" y="10669"/>
            <a:ext cx="625475" cy="3582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55" idx="0"/>
          </p:cNvCxnSpPr>
          <p:nvPr/>
        </p:nvCxnSpPr>
        <p:spPr>
          <a:xfrm flipV="1">
            <a:off x="1236245" y="1500537"/>
            <a:ext cx="3562767" cy="109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</p:cNvCxnSpPr>
          <p:nvPr/>
        </p:nvCxnSpPr>
        <p:spPr>
          <a:xfrm rot="5400000" flipH="1" flipV="1">
            <a:off x="2162969" y="544069"/>
            <a:ext cx="1692275" cy="3582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1368424" y="3089625"/>
            <a:ext cx="3432176" cy="297180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1979611" y="2391125"/>
            <a:ext cx="2820990" cy="367030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124200" y="1752600"/>
            <a:ext cx="1676400" cy="43088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00600" y="1505300"/>
            <a:ext cx="3581400" cy="59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00600" y="1489425"/>
            <a:ext cx="3592513" cy="112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00600" y="1489425"/>
            <a:ext cx="35814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800600" y="3089625"/>
            <a:ext cx="3429000" cy="297180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800600" y="2351088"/>
            <a:ext cx="2767013" cy="371033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2"/>
          </p:cNvCxnSpPr>
          <p:nvPr/>
        </p:nvCxnSpPr>
        <p:spPr>
          <a:xfrm flipV="1">
            <a:off x="4800600" y="1752600"/>
            <a:ext cx="1657350" cy="43088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9200" y="4308825"/>
            <a:ext cx="35814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216024" y="4904138"/>
            <a:ext cx="3584576" cy="115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04911" y="5465588"/>
            <a:ext cx="3595689" cy="59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800600" y="4308825"/>
            <a:ext cx="3592513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800600" y="4918425"/>
            <a:ext cx="35814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800600" y="5410200"/>
            <a:ext cx="3592513" cy="651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1371600" y="1489425"/>
            <a:ext cx="3429000" cy="289560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901825" y="1489425"/>
            <a:ext cx="2898776" cy="3606276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124200" y="1489425"/>
            <a:ext cx="1676401" cy="430177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00600" y="1489425"/>
            <a:ext cx="3429000" cy="28956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00600" y="1545338"/>
            <a:ext cx="2767013" cy="3613687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800600" y="1489425"/>
            <a:ext cx="1657350" cy="430177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295400" y="2708625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P</a:t>
            </a:r>
            <a:r>
              <a:rPr lang="en-US" altLang="en-US" b="1" baseline="-25000"/>
              <a:t>1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600200" y="2099025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P</a:t>
            </a:r>
            <a:r>
              <a:rPr lang="en-US" altLang="en-US" b="1" baseline="-25000"/>
              <a:t>2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2743200" y="1565625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P</a:t>
            </a:r>
            <a:r>
              <a:rPr lang="en-US" altLang="en-US" b="1" baseline="-25000"/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1216024" y="1500537"/>
            <a:ext cx="7165976" cy="4541838"/>
          </a:xfrm>
          <a:prstGeom prst="ellips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5638800" y="370522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6457950" y="3711575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429500" y="3721100"/>
            <a:ext cx="92075" cy="920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73" name="Date Placeholder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194E5A-F0A9-44DF-8674-95D9310233C0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4" name="Footer Placeholder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3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51" grpId="0"/>
      <p:bldP spid="52" grpId="0"/>
      <p:bldP spid="53" grpId="0"/>
      <p:bldP spid="55" grpId="0" animBg="1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400657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Sections of a right circular cone obtained by cutting in different ways</a:t>
            </a:r>
          </a:p>
          <a:p>
            <a:pPr eaLnBrk="1" hangingPunct="1"/>
            <a:r>
              <a:rPr lang="en-US" altLang="en-US" sz="2000" dirty="0"/>
              <a:t>Depending on the position of the cutting plane relative to the axis of cone, three conic sections can be obtained</a:t>
            </a:r>
          </a:p>
          <a:p>
            <a:pPr lvl="1" eaLnBrk="1" hangingPunct="1"/>
            <a:r>
              <a:rPr lang="en-US" altLang="en-US" dirty="0"/>
              <a:t>Ellipse </a:t>
            </a:r>
          </a:p>
          <a:p>
            <a:pPr lvl="1" eaLnBrk="1" hangingPunct="1"/>
            <a:r>
              <a:rPr lang="en-US" altLang="en-US" dirty="0"/>
              <a:t>Parabola</a:t>
            </a:r>
          </a:p>
          <a:p>
            <a:pPr lvl="1" eaLnBrk="1" hangingPunct="1"/>
            <a:r>
              <a:rPr lang="en-US" altLang="en-US" dirty="0"/>
              <a:t>Hyperbola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Conic Sections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67000"/>
            <a:ext cx="6619520" cy="32920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19400" y="5410200"/>
            <a:ext cx="533400" cy="228600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81475" y="5410200"/>
            <a:ext cx="533400" cy="228600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52910" y="5372100"/>
            <a:ext cx="533400" cy="228600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5372100"/>
            <a:ext cx="533400" cy="228600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15490" y="5181600"/>
            <a:ext cx="533400" cy="228600"/>
          </a:xfrm>
          <a:prstGeom prst="rect">
            <a:avLst/>
          </a:prstGeom>
          <a:solidFill>
            <a:schemeClr val="bg1"/>
          </a:solidFill>
          <a:ln w="381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53CA6-D063-4596-94BC-BAF6C8CBC83F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Oblong Parallelogram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84"/>
          <p:cNvGrpSpPr>
            <a:grpSpLocks/>
          </p:cNvGrpSpPr>
          <p:nvPr/>
        </p:nvGrpSpPr>
        <p:grpSpPr bwMode="auto">
          <a:xfrm>
            <a:off x="228600" y="1371600"/>
            <a:ext cx="4495800" cy="638667"/>
            <a:chOff x="144" y="144"/>
            <a:chExt cx="2832" cy="720"/>
          </a:xfrm>
        </p:grpSpPr>
        <p:sp>
          <p:nvSpPr>
            <p:cNvPr id="8" name="Rectangle 85"/>
            <p:cNvSpPr>
              <a:spLocks noChangeArrowheads="1"/>
            </p:cNvSpPr>
            <p:nvPr/>
          </p:nvSpPr>
          <p:spPr bwMode="auto">
            <a:xfrm>
              <a:off x="144" y="144"/>
              <a:ext cx="2832" cy="72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9" name="Text Box 86"/>
            <p:cNvSpPr txBox="1">
              <a:spLocks noChangeArrowheads="1"/>
            </p:cNvSpPr>
            <p:nvPr/>
          </p:nvSpPr>
          <p:spPr bwMode="auto">
            <a:xfrm>
              <a:off x="144" y="144"/>
              <a:ext cx="2832" cy="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Draw a parallelogram of  100 mm and 70 mm long sides with included angle of </a:t>
              </a:r>
              <a:r>
                <a:rPr kumimoji="0" lang="en-US" sz="1600" b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75º. Inscribe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an ellipse.</a:t>
              </a:r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4815095" y="1329625"/>
            <a:ext cx="4143375" cy="1169988"/>
            <a:chOff x="3081" y="144"/>
            <a:chExt cx="2610" cy="737"/>
          </a:xfrm>
        </p:grpSpPr>
        <p:sp>
          <p:nvSpPr>
            <p:cNvPr id="11" name="Rectangle 88"/>
            <p:cNvSpPr>
              <a:spLocks noChangeArrowheads="1"/>
            </p:cNvSpPr>
            <p:nvPr/>
          </p:nvSpPr>
          <p:spPr bwMode="auto">
            <a:xfrm>
              <a:off x="3168" y="144"/>
              <a:ext cx="2352" cy="720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12" name="Text Box 89"/>
            <p:cNvSpPr txBox="1">
              <a:spLocks noChangeArrowheads="1"/>
            </p:cNvSpPr>
            <p:nvPr/>
          </p:nvSpPr>
          <p:spPr bwMode="auto">
            <a:xfrm>
              <a:off x="3081" y="144"/>
              <a:ext cx="2610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STEPS ARE SIMILAR TO THE PREVIOUS CASE (RECTANGLE METHOD)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IN PLACE OF RECTANGLE,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A PARALLELOGRAM IS DRAWN.</a:t>
              </a:r>
            </a:p>
          </p:txBody>
        </p: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195056" y="2180659"/>
            <a:ext cx="4505739" cy="609600"/>
            <a:chOff x="2496" y="444"/>
            <a:chExt cx="3264" cy="672"/>
          </a:xfrm>
        </p:grpSpPr>
        <p:sp>
          <p:nvSpPr>
            <p:cNvPr id="14" name="AutoShape 73"/>
            <p:cNvSpPr>
              <a:spLocks noChangeArrowheads="1"/>
            </p:cNvSpPr>
            <p:nvPr/>
          </p:nvSpPr>
          <p:spPr bwMode="auto">
            <a:xfrm>
              <a:off x="2496" y="444"/>
              <a:ext cx="3264" cy="672"/>
            </a:xfrm>
            <a:prstGeom prst="wedgeRoundRectCallout">
              <a:avLst>
                <a:gd name="adj1" fmla="val 2296"/>
                <a:gd name="adj2" fmla="val 68454"/>
                <a:gd name="adj3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" name="Text Box 74"/>
            <p:cNvSpPr txBox="1">
              <a:spLocks noChangeArrowheads="1"/>
            </p:cNvSpPr>
            <p:nvPr/>
          </p:nvSpPr>
          <p:spPr bwMode="auto">
            <a:xfrm>
              <a:off x="2544" y="480"/>
              <a:ext cx="3154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Used  when  the conjugate axes with the angle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between them is given.</a:t>
              </a:r>
            </a:p>
          </p:txBody>
        </p:sp>
      </p:grpSp>
      <p:sp>
        <p:nvSpPr>
          <p:cNvPr id="94" name="AutoShape 5"/>
          <p:cNvSpPr>
            <a:spLocks noChangeArrowheads="1"/>
          </p:cNvSpPr>
          <p:nvPr/>
        </p:nvSpPr>
        <p:spPr bwMode="auto">
          <a:xfrm>
            <a:off x="1808508" y="3048898"/>
            <a:ext cx="5613400" cy="3440113"/>
          </a:xfrm>
          <a:prstGeom prst="parallelogram">
            <a:avLst>
              <a:gd name="adj" fmla="val 2339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5" name="Line 6"/>
          <p:cNvSpPr>
            <a:spLocks noChangeShapeType="1"/>
          </p:cNvSpPr>
          <p:nvPr/>
        </p:nvSpPr>
        <p:spPr bwMode="auto">
          <a:xfrm rot="679073">
            <a:off x="4609558" y="3039991"/>
            <a:ext cx="2566" cy="3502636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6" name="Line 7"/>
          <p:cNvSpPr>
            <a:spLocks noChangeShapeType="1"/>
          </p:cNvSpPr>
          <p:nvPr/>
        </p:nvSpPr>
        <p:spPr bwMode="auto">
          <a:xfrm flipH="1" flipV="1">
            <a:off x="2453344" y="4291954"/>
            <a:ext cx="1830076" cy="2197056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7" name="Line 8"/>
          <p:cNvSpPr>
            <a:spLocks noChangeShapeType="1"/>
          </p:cNvSpPr>
          <p:nvPr/>
        </p:nvSpPr>
        <p:spPr bwMode="auto">
          <a:xfrm flipH="1" flipV="1">
            <a:off x="2903883" y="3777420"/>
            <a:ext cx="1379536" cy="271158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8" name="Line 9"/>
          <p:cNvSpPr>
            <a:spLocks noChangeShapeType="1"/>
          </p:cNvSpPr>
          <p:nvPr/>
        </p:nvSpPr>
        <p:spPr bwMode="auto">
          <a:xfrm flipH="1" flipV="1">
            <a:off x="3725473" y="3290197"/>
            <a:ext cx="557947" cy="3198813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9" name="Line 10"/>
          <p:cNvSpPr>
            <a:spLocks noChangeShapeType="1"/>
          </p:cNvSpPr>
          <p:nvPr/>
        </p:nvSpPr>
        <p:spPr bwMode="auto">
          <a:xfrm flipV="1">
            <a:off x="4283421" y="4255398"/>
            <a:ext cx="2776537" cy="2233613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0" name="Line 11"/>
          <p:cNvSpPr>
            <a:spLocks noChangeShapeType="1"/>
          </p:cNvSpPr>
          <p:nvPr/>
        </p:nvSpPr>
        <p:spPr bwMode="auto">
          <a:xfrm flipV="1">
            <a:off x="4323108" y="3712473"/>
            <a:ext cx="2435225" cy="2716213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1" name="Line 12"/>
          <p:cNvSpPr>
            <a:spLocks noChangeShapeType="1"/>
          </p:cNvSpPr>
          <p:nvPr/>
        </p:nvSpPr>
        <p:spPr bwMode="auto">
          <a:xfrm flipV="1">
            <a:off x="4283421" y="3229873"/>
            <a:ext cx="1689100" cy="325913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2" name="Line 13"/>
          <p:cNvSpPr>
            <a:spLocks noChangeShapeType="1"/>
          </p:cNvSpPr>
          <p:nvPr/>
        </p:nvSpPr>
        <p:spPr bwMode="auto">
          <a:xfrm>
            <a:off x="2230783" y="4758636"/>
            <a:ext cx="48291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3" name="Line 14"/>
          <p:cNvSpPr>
            <a:spLocks noChangeShapeType="1"/>
          </p:cNvSpPr>
          <p:nvPr/>
        </p:nvSpPr>
        <p:spPr bwMode="auto">
          <a:xfrm flipV="1">
            <a:off x="2291108" y="3048898"/>
            <a:ext cx="2655888" cy="13271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4" name="Line 15"/>
          <p:cNvSpPr>
            <a:spLocks noChangeShapeType="1"/>
          </p:cNvSpPr>
          <p:nvPr/>
        </p:nvSpPr>
        <p:spPr bwMode="auto">
          <a:xfrm flipV="1">
            <a:off x="2351433" y="3048898"/>
            <a:ext cx="2595563" cy="9048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 flipV="1">
            <a:off x="2472083" y="3048898"/>
            <a:ext cx="2474913" cy="4222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6" name="Line 17"/>
          <p:cNvSpPr>
            <a:spLocks noChangeShapeType="1"/>
          </p:cNvSpPr>
          <p:nvPr/>
        </p:nvSpPr>
        <p:spPr bwMode="auto">
          <a:xfrm>
            <a:off x="2256183" y="4337948"/>
            <a:ext cx="103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7" name="Line 18"/>
          <p:cNvSpPr>
            <a:spLocks noChangeShapeType="1"/>
          </p:cNvSpPr>
          <p:nvPr/>
        </p:nvSpPr>
        <p:spPr bwMode="auto">
          <a:xfrm>
            <a:off x="2354608" y="3915673"/>
            <a:ext cx="103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8" name="Line 19"/>
          <p:cNvSpPr>
            <a:spLocks noChangeShapeType="1"/>
          </p:cNvSpPr>
          <p:nvPr/>
        </p:nvSpPr>
        <p:spPr bwMode="auto">
          <a:xfrm>
            <a:off x="2456208" y="3493398"/>
            <a:ext cx="103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9" name="Text Box 20"/>
          <p:cNvSpPr txBox="1">
            <a:spLocks noChangeArrowheads="1"/>
          </p:cNvSpPr>
          <p:nvPr/>
        </p:nvSpPr>
        <p:spPr bwMode="auto">
          <a:xfrm>
            <a:off x="2087908" y="4195073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0" name="Text Box 21"/>
          <p:cNvSpPr txBox="1">
            <a:spLocks noChangeArrowheads="1"/>
          </p:cNvSpPr>
          <p:nvPr/>
        </p:nvSpPr>
        <p:spPr bwMode="auto">
          <a:xfrm>
            <a:off x="2192683" y="3788673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1" name="Text Box 22"/>
          <p:cNvSpPr txBox="1">
            <a:spLocks noChangeArrowheads="1"/>
          </p:cNvSpPr>
          <p:nvPr/>
        </p:nvSpPr>
        <p:spPr bwMode="auto">
          <a:xfrm>
            <a:off x="2291108" y="3350523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2" name="Text Box 23"/>
          <p:cNvSpPr txBox="1">
            <a:spLocks noChangeArrowheads="1"/>
          </p:cNvSpPr>
          <p:nvPr/>
        </p:nvSpPr>
        <p:spPr bwMode="auto">
          <a:xfrm>
            <a:off x="2351433" y="2988573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</p:txBody>
      </p:sp>
      <p:grpSp>
        <p:nvGrpSpPr>
          <p:cNvPr id="113" name="Group 24"/>
          <p:cNvGrpSpPr>
            <a:grpSpLocks/>
          </p:cNvGrpSpPr>
          <p:nvPr/>
        </p:nvGrpSpPr>
        <p:grpSpPr bwMode="auto">
          <a:xfrm>
            <a:off x="2834033" y="4707836"/>
            <a:ext cx="1158875" cy="104775"/>
            <a:chOff x="1391" y="1991"/>
            <a:chExt cx="922" cy="83"/>
          </a:xfrm>
        </p:grpSpPr>
        <p:sp>
          <p:nvSpPr>
            <p:cNvPr id="114" name="Line 25"/>
            <p:cNvSpPr>
              <a:spLocks noChangeShapeType="1"/>
            </p:cNvSpPr>
            <p:nvPr/>
          </p:nvSpPr>
          <p:spPr bwMode="auto">
            <a:xfrm>
              <a:off x="1391" y="1991"/>
              <a:ext cx="0" cy="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15" name="Line 26"/>
            <p:cNvSpPr>
              <a:spLocks noChangeShapeType="1"/>
            </p:cNvSpPr>
            <p:nvPr/>
          </p:nvSpPr>
          <p:spPr bwMode="auto">
            <a:xfrm>
              <a:off x="1852" y="1991"/>
              <a:ext cx="0" cy="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16" name="Line 27"/>
            <p:cNvSpPr>
              <a:spLocks noChangeShapeType="1"/>
            </p:cNvSpPr>
            <p:nvPr/>
          </p:nvSpPr>
          <p:spPr bwMode="auto">
            <a:xfrm>
              <a:off x="2313" y="1991"/>
              <a:ext cx="0" cy="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</p:grpSp>
      <p:grpSp>
        <p:nvGrpSpPr>
          <p:cNvPr id="117" name="Group 28"/>
          <p:cNvGrpSpPr>
            <a:grpSpLocks/>
          </p:cNvGrpSpPr>
          <p:nvPr/>
        </p:nvGrpSpPr>
        <p:grpSpPr bwMode="auto">
          <a:xfrm>
            <a:off x="2680046" y="4711011"/>
            <a:ext cx="2127250" cy="365125"/>
            <a:chOff x="1269" y="1994"/>
            <a:chExt cx="1692" cy="290"/>
          </a:xfrm>
        </p:grpSpPr>
        <p:sp>
          <p:nvSpPr>
            <p:cNvPr id="118" name="Text Box 29"/>
            <p:cNvSpPr txBox="1">
              <a:spLocks noChangeArrowheads="1"/>
            </p:cNvSpPr>
            <p:nvPr/>
          </p:nvSpPr>
          <p:spPr bwMode="auto">
            <a:xfrm rot="135648">
              <a:off x="1269" y="2024"/>
              <a:ext cx="21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b="1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19" name="Text Box 30"/>
            <p:cNvSpPr txBox="1">
              <a:spLocks noChangeArrowheads="1"/>
            </p:cNvSpPr>
            <p:nvPr/>
          </p:nvSpPr>
          <p:spPr bwMode="auto">
            <a:xfrm rot="135648">
              <a:off x="1809" y="2042"/>
              <a:ext cx="21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b="1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" name="Text Box 31"/>
            <p:cNvSpPr txBox="1">
              <a:spLocks noChangeArrowheads="1"/>
            </p:cNvSpPr>
            <p:nvPr/>
          </p:nvSpPr>
          <p:spPr bwMode="auto">
            <a:xfrm rot="135648">
              <a:off x="2307" y="2022"/>
              <a:ext cx="21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b="1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21" name="Text Box 32"/>
            <p:cNvSpPr txBox="1">
              <a:spLocks noChangeArrowheads="1"/>
            </p:cNvSpPr>
            <p:nvPr/>
          </p:nvSpPr>
          <p:spPr bwMode="auto">
            <a:xfrm rot="135648">
              <a:off x="2744" y="1994"/>
              <a:ext cx="21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b="1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</a:p>
          </p:txBody>
        </p:sp>
      </p:grpSp>
      <p:grpSp>
        <p:nvGrpSpPr>
          <p:cNvPr id="122" name="Group 33"/>
          <p:cNvGrpSpPr>
            <a:grpSpLocks/>
          </p:cNvGrpSpPr>
          <p:nvPr/>
        </p:nvGrpSpPr>
        <p:grpSpPr bwMode="auto">
          <a:xfrm>
            <a:off x="5118446" y="4707836"/>
            <a:ext cx="1573212" cy="336550"/>
            <a:chOff x="3208" y="1991"/>
            <a:chExt cx="1251" cy="268"/>
          </a:xfrm>
        </p:grpSpPr>
        <p:sp>
          <p:nvSpPr>
            <p:cNvPr id="123" name="Line 34"/>
            <p:cNvSpPr>
              <a:spLocks noChangeShapeType="1"/>
            </p:cNvSpPr>
            <p:nvPr/>
          </p:nvSpPr>
          <p:spPr bwMode="auto">
            <a:xfrm rot="33623">
              <a:off x="3264" y="2001"/>
              <a:ext cx="0" cy="7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24" name="Line 35"/>
            <p:cNvSpPr>
              <a:spLocks noChangeShapeType="1"/>
            </p:cNvSpPr>
            <p:nvPr/>
          </p:nvSpPr>
          <p:spPr bwMode="auto">
            <a:xfrm rot="33623">
              <a:off x="3795" y="1991"/>
              <a:ext cx="0" cy="7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25" name="Line 36"/>
            <p:cNvSpPr>
              <a:spLocks noChangeShapeType="1"/>
            </p:cNvSpPr>
            <p:nvPr/>
          </p:nvSpPr>
          <p:spPr bwMode="auto">
            <a:xfrm rot="33623">
              <a:off x="4284" y="1996"/>
              <a:ext cx="0" cy="7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26" name="Text Box 37"/>
            <p:cNvSpPr txBox="1">
              <a:spLocks noChangeArrowheads="1"/>
            </p:cNvSpPr>
            <p:nvPr/>
          </p:nvSpPr>
          <p:spPr bwMode="auto">
            <a:xfrm rot="101301">
              <a:off x="3208" y="2016"/>
              <a:ext cx="217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27" name="Text Box 38"/>
            <p:cNvSpPr txBox="1">
              <a:spLocks noChangeArrowheads="1"/>
            </p:cNvSpPr>
            <p:nvPr/>
          </p:nvSpPr>
          <p:spPr bwMode="auto">
            <a:xfrm rot="101301">
              <a:off x="3742" y="2010"/>
              <a:ext cx="217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8" name="Text Box 39"/>
            <p:cNvSpPr txBox="1">
              <a:spLocks noChangeArrowheads="1"/>
            </p:cNvSpPr>
            <p:nvPr/>
          </p:nvSpPr>
          <p:spPr bwMode="auto">
            <a:xfrm rot="101301">
              <a:off x="4242" y="2005"/>
              <a:ext cx="217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129" name="Line 40"/>
          <p:cNvSpPr>
            <a:spLocks noChangeShapeType="1"/>
          </p:cNvSpPr>
          <p:nvPr/>
        </p:nvSpPr>
        <p:spPr bwMode="auto">
          <a:xfrm>
            <a:off x="4946996" y="3048898"/>
            <a:ext cx="2173287" cy="1233488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0" name="Line 41"/>
          <p:cNvSpPr>
            <a:spLocks noChangeShapeType="1"/>
          </p:cNvSpPr>
          <p:nvPr/>
        </p:nvSpPr>
        <p:spPr bwMode="auto">
          <a:xfrm>
            <a:off x="4946996" y="3048898"/>
            <a:ext cx="2293937" cy="8445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1" name="Line 42"/>
          <p:cNvSpPr>
            <a:spLocks noChangeShapeType="1"/>
          </p:cNvSpPr>
          <p:nvPr/>
        </p:nvSpPr>
        <p:spPr bwMode="auto">
          <a:xfrm>
            <a:off x="4946996" y="3048898"/>
            <a:ext cx="2354262" cy="42227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32" name="Group 43"/>
          <p:cNvGrpSpPr>
            <a:grpSpLocks/>
          </p:cNvGrpSpPr>
          <p:nvPr/>
        </p:nvGrpSpPr>
        <p:grpSpPr bwMode="auto">
          <a:xfrm>
            <a:off x="1868833" y="4614173"/>
            <a:ext cx="5518150" cy="366713"/>
            <a:chOff x="1296" y="1872"/>
            <a:chExt cx="3118" cy="167"/>
          </a:xfrm>
        </p:grpSpPr>
        <p:sp>
          <p:nvSpPr>
            <p:cNvPr id="133" name="Text Box 44"/>
            <p:cNvSpPr txBox="1">
              <a:spLocks noChangeArrowheads="1"/>
            </p:cNvSpPr>
            <p:nvPr/>
          </p:nvSpPr>
          <p:spPr bwMode="auto">
            <a:xfrm>
              <a:off x="1296" y="1872"/>
              <a:ext cx="198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34" name="Text Box 45"/>
            <p:cNvSpPr txBox="1">
              <a:spLocks noChangeArrowheads="1"/>
            </p:cNvSpPr>
            <p:nvPr/>
          </p:nvSpPr>
          <p:spPr bwMode="auto">
            <a:xfrm>
              <a:off x="4224" y="1872"/>
              <a:ext cx="190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</a:p>
          </p:txBody>
        </p:sp>
      </p:grpSp>
      <p:sp>
        <p:nvSpPr>
          <p:cNvPr id="135" name="Arc 46"/>
          <p:cNvSpPr>
            <a:spLocks/>
          </p:cNvSpPr>
          <p:nvPr/>
        </p:nvSpPr>
        <p:spPr bwMode="auto">
          <a:xfrm rot="11647256" flipV="1">
            <a:off x="2454621" y="2879036"/>
            <a:ext cx="3275012" cy="2320925"/>
          </a:xfrm>
          <a:custGeom>
            <a:avLst/>
            <a:gdLst>
              <a:gd name="G0" fmla="+- 0 0 0"/>
              <a:gd name="G1" fmla="+- 20578 0 0"/>
              <a:gd name="G2" fmla="+- 21600 0 0"/>
              <a:gd name="T0" fmla="*/ 6566 w 21600"/>
              <a:gd name="T1" fmla="*/ 0 h 20578"/>
              <a:gd name="T2" fmla="*/ 21600 w 21600"/>
              <a:gd name="T3" fmla="*/ 20578 h 20578"/>
              <a:gd name="T4" fmla="*/ 0 w 21600"/>
              <a:gd name="T5" fmla="*/ 20578 h 20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578" fill="none" extrusionOk="0">
                <a:moveTo>
                  <a:pt x="6565" y="0"/>
                </a:moveTo>
                <a:cubicBezTo>
                  <a:pt x="15520" y="2857"/>
                  <a:pt x="21600" y="11178"/>
                  <a:pt x="21600" y="20578"/>
                </a:cubicBezTo>
              </a:path>
              <a:path w="21600" h="20578" stroke="0" extrusionOk="0">
                <a:moveTo>
                  <a:pt x="6565" y="0"/>
                </a:moveTo>
                <a:cubicBezTo>
                  <a:pt x="15520" y="2857"/>
                  <a:pt x="21600" y="11178"/>
                  <a:pt x="21600" y="20578"/>
                </a:cubicBezTo>
                <a:lnTo>
                  <a:pt x="0" y="205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6" name="Arc 48"/>
          <p:cNvSpPr>
            <a:spLocks/>
          </p:cNvSpPr>
          <p:nvPr/>
        </p:nvSpPr>
        <p:spPr bwMode="auto">
          <a:xfrm>
            <a:off x="5007322" y="3055688"/>
            <a:ext cx="2059138" cy="171046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4970"/>
              <a:gd name="T2" fmla="*/ 21335 w 21600"/>
              <a:gd name="T3" fmla="*/ 24970 h 24970"/>
              <a:gd name="T4" fmla="*/ 0 w 21600"/>
              <a:gd name="T5" fmla="*/ 21600 h 24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97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728"/>
                  <a:pt x="21511" y="23855"/>
                  <a:pt x="21335" y="24970"/>
                </a:cubicBezTo>
              </a:path>
              <a:path w="21600" h="2497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728"/>
                  <a:pt x="21511" y="23855"/>
                  <a:pt x="21335" y="2497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7" name="Arc 49"/>
          <p:cNvSpPr>
            <a:spLocks/>
          </p:cNvSpPr>
          <p:nvPr/>
        </p:nvSpPr>
        <p:spPr bwMode="auto">
          <a:xfrm flipH="1" flipV="1">
            <a:off x="2191096" y="4788798"/>
            <a:ext cx="2052637" cy="16906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4970"/>
              <a:gd name="T2" fmla="*/ 21335 w 21600"/>
              <a:gd name="T3" fmla="*/ 24970 h 24970"/>
              <a:gd name="T4" fmla="*/ 0 w 21600"/>
              <a:gd name="T5" fmla="*/ 21600 h 24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97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728"/>
                  <a:pt x="21511" y="23855"/>
                  <a:pt x="21335" y="24970"/>
                </a:cubicBezTo>
              </a:path>
              <a:path w="21600" h="2497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728"/>
                  <a:pt x="21511" y="23855"/>
                  <a:pt x="21335" y="2497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38" name="Group 50"/>
          <p:cNvGrpSpPr>
            <a:grpSpLocks/>
          </p:cNvGrpSpPr>
          <p:nvPr/>
        </p:nvGrpSpPr>
        <p:grpSpPr bwMode="auto">
          <a:xfrm>
            <a:off x="2179983" y="3290198"/>
            <a:ext cx="1500188" cy="2917825"/>
            <a:chOff x="872" y="864"/>
            <a:chExt cx="1192" cy="2320"/>
          </a:xfrm>
        </p:grpSpPr>
        <p:sp>
          <p:nvSpPr>
            <p:cNvPr id="139" name="Line 51"/>
            <p:cNvSpPr>
              <a:spLocks noChangeShapeType="1"/>
            </p:cNvSpPr>
            <p:nvPr/>
          </p:nvSpPr>
          <p:spPr bwMode="auto">
            <a:xfrm flipH="1">
              <a:off x="912" y="1661"/>
              <a:ext cx="173" cy="739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40" name="Line 52"/>
            <p:cNvSpPr>
              <a:spLocks noChangeShapeType="1"/>
            </p:cNvSpPr>
            <p:nvPr/>
          </p:nvSpPr>
          <p:spPr bwMode="auto">
            <a:xfrm flipH="1">
              <a:off x="1056" y="1200"/>
              <a:ext cx="384" cy="163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41" name="Line 53"/>
            <p:cNvSpPr>
              <a:spLocks noChangeShapeType="1"/>
            </p:cNvSpPr>
            <p:nvPr/>
          </p:nvSpPr>
          <p:spPr bwMode="auto">
            <a:xfrm flipH="1">
              <a:off x="1522" y="864"/>
              <a:ext cx="542" cy="2304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42" name="Oval 54"/>
            <p:cNvSpPr>
              <a:spLocks noChangeArrowheads="1"/>
            </p:cNvSpPr>
            <p:nvPr/>
          </p:nvSpPr>
          <p:spPr bwMode="auto">
            <a:xfrm>
              <a:off x="872" y="2376"/>
              <a:ext cx="48" cy="4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43" name="Oval 55"/>
            <p:cNvSpPr>
              <a:spLocks noChangeArrowheads="1"/>
            </p:cNvSpPr>
            <p:nvPr/>
          </p:nvSpPr>
          <p:spPr bwMode="auto">
            <a:xfrm>
              <a:off x="1040" y="2752"/>
              <a:ext cx="48" cy="4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44" name="Oval 56"/>
            <p:cNvSpPr>
              <a:spLocks noChangeArrowheads="1"/>
            </p:cNvSpPr>
            <p:nvPr/>
          </p:nvSpPr>
          <p:spPr bwMode="auto">
            <a:xfrm>
              <a:off x="1496" y="3136"/>
              <a:ext cx="48" cy="4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</p:grpSp>
      <p:grpSp>
        <p:nvGrpSpPr>
          <p:cNvPr id="145" name="Group 57"/>
          <p:cNvGrpSpPr>
            <a:grpSpLocks/>
          </p:cNvGrpSpPr>
          <p:nvPr/>
        </p:nvGrpSpPr>
        <p:grpSpPr bwMode="auto">
          <a:xfrm>
            <a:off x="4223096" y="3169548"/>
            <a:ext cx="2815485" cy="3319463"/>
            <a:chOff x="2496" y="768"/>
            <a:chExt cx="2239" cy="2640"/>
          </a:xfrm>
        </p:grpSpPr>
        <p:sp>
          <p:nvSpPr>
            <p:cNvPr id="146" name="Oval 58"/>
            <p:cNvSpPr>
              <a:spLocks noChangeArrowheads="1"/>
            </p:cNvSpPr>
            <p:nvPr/>
          </p:nvSpPr>
          <p:spPr bwMode="auto">
            <a:xfrm>
              <a:off x="2496" y="3360"/>
              <a:ext cx="48" cy="4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grpSp>
          <p:nvGrpSpPr>
            <p:cNvPr id="147" name="Group 59"/>
            <p:cNvGrpSpPr>
              <a:grpSpLocks/>
            </p:cNvGrpSpPr>
            <p:nvPr/>
          </p:nvGrpSpPr>
          <p:grpSpPr bwMode="auto">
            <a:xfrm>
              <a:off x="3264" y="768"/>
              <a:ext cx="1471" cy="2592"/>
              <a:chOff x="3264" y="768"/>
              <a:chExt cx="1471" cy="2592"/>
            </a:xfrm>
          </p:grpSpPr>
          <p:sp>
            <p:nvSpPr>
              <p:cNvPr id="148" name="Line 60"/>
              <p:cNvSpPr>
                <a:spLocks noChangeShapeType="1"/>
              </p:cNvSpPr>
              <p:nvPr/>
            </p:nvSpPr>
            <p:spPr bwMode="auto">
              <a:xfrm flipH="1">
                <a:off x="4523" y="1621"/>
                <a:ext cx="212" cy="867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49" name="Line 61"/>
              <p:cNvSpPr>
                <a:spLocks noChangeShapeType="1"/>
              </p:cNvSpPr>
              <p:nvPr/>
            </p:nvSpPr>
            <p:spPr bwMode="auto">
              <a:xfrm flipH="1">
                <a:off x="3289" y="768"/>
                <a:ext cx="599" cy="2544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0" name="Line 62"/>
              <p:cNvSpPr>
                <a:spLocks noChangeShapeType="1"/>
              </p:cNvSpPr>
              <p:nvPr/>
            </p:nvSpPr>
            <p:spPr bwMode="auto">
              <a:xfrm flipH="1">
                <a:off x="4083" y="1200"/>
                <a:ext cx="424" cy="1776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1" name="Oval 63"/>
              <p:cNvSpPr>
                <a:spLocks noChangeArrowheads="1"/>
              </p:cNvSpPr>
              <p:nvPr/>
            </p:nvSpPr>
            <p:spPr bwMode="auto">
              <a:xfrm>
                <a:off x="3264" y="3312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2" name="Oval 64"/>
              <p:cNvSpPr>
                <a:spLocks noChangeArrowheads="1"/>
              </p:cNvSpPr>
              <p:nvPr/>
            </p:nvSpPr>
            <p:spPr bwMode="auto">
              <a:xfrm>
                <a:off x="4080" y="2928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3" name="Oval 65"/>
              <p:cNvSpPr>
                <a:spLocks noChangeArrowheads="1"/>
              </p:cNvSpPr>
              <p:nvPr/>
            </p:nvSpPr>
            <p:spPr bwMode="auto">
              <a:xfrm>
                <a:off x="4512" y="2448"/>
                <a:ext cx="48" cy="48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</p:grpSp>
      </p:grpSp>
      <p:sp>
        <p:nvSpPr>
          <p:cNvPr id="154" name="Oval 66"/>
          <p:cNvSpPr>
            <a:spLocks noChangeArrowheads="1"/>
          </p:cNvSpPr>
          <p:nvPr/>
        </p:nvSpPr>
        <p:spPr bwMode="auto">
          <a:xfrm>
            <a:off x="2170458" y="4739586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5" name="Oval 67"/>
          <p:cNvSpPr>
            <a:spLocks noChangeArrowheads="1"/>
          </p:cNvSpPr>
          <p:nvPr/>
        </p:nvSpPr>
        <p:spPr bwMode="auto">
          <a:xfrm>
            <a:off x="2411758" y="4255398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6" name="Oval 68"/>
          <p:cNvSpPr>
            <a:spLocks noChangeArrowheads="1"/>
          </p:cNvSpPr>
          <p:nvPr/>
        </p:nvSpPr>
        <p:spPr bwMode="auto">
          <a:xfrm>
            <a:off x="2854671" y="3723586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7" name="Oval 69"/>
          <p:cNvSpPr>
            <a:spLocks noChangeArrowheads="1"/>
          </p:cNvSpPr>
          <p:nvPr/>
        </p:nvSpPr>
        <p:spPr bwMode="auto">
          <a:xfrm>
            <a:off x="6999633" y="4739586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58" name="Group 70"/>
          <p:cNvGrpSpPr>
            <a:grpSpLocks/>
          </p:cNvGrpSpPr>
          <p:nvPr/>
        </p:nvGrpSpPr>
        <p:grpSpPr bwMode="auto">
          <a:xfrm>
            <a:off x="7129808" y="2928248"/>
            <a:ext cx="539750" cy="1481138"/>
            <a:chOff x="4808" y="576"/>
            <a:chExt cx="429" cy="1178"/>
          </a:xfrm>
        </p:grpSpPr>
        <p:grpSp>
          <p:nvGrpSpPr>
            <p:cNvPr id="159" name="Group 71"/>
            <p:cNvGrpSpPr>
              <a:grpSpLocks/>
            </p:cNvGrpSpPr>
            <p:nvPr/>
          </p:nvGrpSpPr>
          <p:grpSpPr bwMode="auto">
            <a:xfrm rot="644687">
              <a:off x="4843" y="1005"/>
              <a:ext cx="102" cy="671"/>
              <a:chOff x="1602" y="1488"/>
              <a:chExt cx="60" cy="384"/>
            </a:xfrm>
          </p:grpSpPr>
          <p:sp>
            <p:nvSpPr>
              <p:cNvPr id="164" name="Line 72"/>
              <p:cNvSpPr>
                <a:spLocks noChangeShapeType="1"/>
              </p:cNvSpPr>
              <p:nvPr/>
            </p:nvSpPr>
            <p:spPr bwMode="auto">
              <a:xfrm>
                <a:off x="1602" y="1872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65" name="Line 73"/>
              <p:cNvSpPr>
                <a:spLocks noChangeShapeType="1"/>
              </p:cNvSpPr>
              <p:nvPr/>
            </p:nvSpPr>
            <p:spPr bwMode="auto">
              <a:xfrm>
                <a:off x="1608" y="1680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66" name="Line 74"/>
              <p:cNvSpPr>
                <a:spLocks noChangeShapeType="1"/>
              </p:cNvSpPr>
              <p:nvPr/>
            </p:nvSpPr>
            <p:spPr bwMode="auto">
              <a:xfrm>
                <a:off x="1614" y="1488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</p:grpSp>
        <p:sp>
          <p:nvSpPr>
            <p:cNvPr id="160" name="Text Box 75"/>
            <p:cNvSpPr txBox="1">
              <a:spLocks noChangeArrowheads="1"/>
            </p:cNvSpPr>
            <p:nvPr/>
          </p:nvSpPr>
          <p:spPr bwMode="auto">
            <a:xfrm>
              <a:off x="4808" y="1512"/>
              <a:ext cx="21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61" name="Text Box 76"/>
            <p:cNvSpPr txBox="1">
              <a:spLocks noChangeArrowheads="1"/>
            </p:cNvSpPr>
            <p:nvPr/>
          </p:nvSpPr>
          <p:spPr bwMode="auto">
            <a:xfrm>
              <a:off x="4880" y="1200"/>
              <a:ext cx="21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2" name="Text Box 77"/>
            <p:cNvSpPr txBox="1">
              <a:spLocks noChangeArrowheads="1"/>
            </p:cNvSpPr>
            <p:nvPr/>
          </p:nvSpPr>
          <p:spPr bwMode="auto">
            <a:xfrm>
              <a:off x="4955" y="864"/>
              <a:ext cx="21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63" name="Text Box 78"/>
            <p:cNvSpPr txBox="1">
              <a:spLocks noChangeArrowheads="1"/>
            </p:cNvSpPr>
            <p:nvPr/>
          </p:nvSpPr>
          <p:spPr bwMode="auto">
            <a:xfrm>
              <a:off x="5020" y="576"/>
              <a:ext cx="217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167" name="Oval 79"/>
          <p:cNvSpPr>
            <a:spLocks noChangeArrowheads="1"/>
          </p:cNvSpPr>
          <p:nvPr/>
        </p:nvSpPr>
        <p:spPr bwMode="auto">
          <a:xfrm>
            <a:off x="6999633" y="4215711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8" name="Oval 80"/>
          <p:cNvSpPr>
            <a:spLocks noChangeArrowheads="1"/>
          </p:cNvSpPr>
          <p:nvPr/>
        </p:nvSpPr>
        <p:spPr bwMode="auto">
          <a:xfrm>
            <a:off x="6717058" y="3682311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9" name="Oval 81"/>
          <p:cNvSpPr>
            <a:spLocks noChangeArrowheads="1"/>
          </p:cNvSpPr>
          <p:nvPr/>
        </p:nvSpPr>
        <p:spPr bwMode="auto">
          <a:xfrm>
            <a:off x="5942358" y="3179073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0" name="Oval 82"/>
          <p:cNvSpPr>
            <a:spLocks noChangeArrowheads="1"/>
          </p:cNvSpPr>
          <p:nvPr/>
        </p:nvSpPr>
        <p:spPr bwMode="auto">
          <a:xfrm>
            <a:off x="3680171" y="3229873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1" name="Oval 83"/>
          <p:cNvSpPr>
            <a:spLocks noChangeArrowheads="1"/>
          </p:cNvSpPr>
          <p:nvPr/>
        </p:nvSpPr>
        <p:spPr bwMode="auto">
          <a:xfrm>
            <a:off x="4926358" y="3018736"/>
            <a:ext cx="60325" cy="603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2" name="Arc 47"/>
          <p:cNvSpPr>
            <a:spLocks/>
          </p:cNvSpPr>
          <p:nvPr/>
        </p:nvSpPr>
        <p:spPr bwMode="auto">
          <a:xfrm rot="810450" flipV="1">
            <a:off x="3535137" y="4344760"/>
            <a:ext cx="3273425" cy="2320925"/>
          </a:xfrm>
          <a:custGeom>
            <a:avLst/>
            <a:gdLst>
              <a:gd name="G0" fmla="+- 0 0 0"/>
              <a:gd name="G1" fmla="+- 20578 0 0"/>
              <a:gd name="G2" fmla="+- 21600 0 0"/>
              <a:gd name="T0" fmla="*/ 6566 w 21600"/>
              <a:gd name="T1" fmla="*/ 0 h 20578"/>
              <a:gd name="T2" fmla="*/ 21600 w 21600"/>
              <a:gd name="T3" fmla="*/ 20578 h 20578"/>
              <a:gd name="T4" fmla="*/ 0 w 21600"/>
              <a:gd name="T5" fmla="*/ 20578 h 20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578" fill="none" extrusionOk="0">
                <a:moveTo>
                  <a:pt x="6565" y="0"/>
                </a:moveTo>
                <a:cubicBezTo>
                  <a:pt x="15520" y="2857"/>
                  <a:pt x="21600" y="11178"/>
                  <a:pt x="21600" y="20578"/>
                </a:cubicBezTo>
              </a:path>
              <a:path w="21600" h="20578" stroke="0" extrusionOk="0">
                <a:moveTo>
                  <a:pt x="6565" y="0"/>
                </a:moveTo>
                <a:cubicBezTo>
                  <a:pt x="15520" y="2857"/>
                  <a:pt x="21600" y="11178"/>
                  <a:pt x="21600" y="20578"/>
                </a:cubicBezTo>
                <a:lnTo>
                  <a:pt x="0" y="20578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8C94A8-04EC-4E22-933F-04E4E7A821B0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95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utoUpdateAnimBg="0"/>
      <p:bldP spid="110" grpId="0" autoUpdateAnimBg="0"/>
      <p:bldP spid="111" grpId="0" autoUpdateAnimBg="0"/>
      <p:bldP spid="112" grpId="0" autoUpdateAnimBg="0"/>
      <p:bldP spid="129" grpId="0" animBg="1"/>
      <p:bldP spid="130" grpId="0" animBg="1"/>
      <p:bldP spid="131" grpId="0" animBg="1"/>
      <p:bldP spid="135" grpId="0" animBg="1"/>
      <p:bldP spid="136" grpId="0" animBg="1"/>
      <p:bldP spid="137" grpId="0" animBg="1"/>
      <p:bldP spid="154" grpId="0" animBg="1"/>
      <p:bldP spid="155" grpId="0" animBg="1"/>
      <p:bldP spid="156" grpId="0" animBg="1"/>
      <p:bldP spid="157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Arcs of Circle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6035"/>
          </a:xfrm>
        </p:spPr>
        <p:txBody>
          <a:bodyPr/>
          <a:lstStyle/>
          <a:p>
            <a:r>
              <a:rPr lang="en-IN" sz="2000" b="1" dirty="0"/>
              <a:t>Major axis AB and minor axis CD are  100 mm &amp; 70 mm long, respectively. Draw the ellipse by arcs of circles method.</a:t>
            </a:r>
          </a:p>
          <a:p>
            <a:pPr lvl="1"/>
            <a:r>
              <a:rPr lang="en-IN" sz="1800" dirty="0"/>
              <a:t>Draw both axes as usual. Name the ends and intersecting point.</a:t>
            </a:r>
          </a:p>
          <a:p>
            <a:pPr lvl="1"/>
            <a:r>
              <a:rPr lang="en-IN" sz="1800" dirty="0"/>
              <a:t>Taking AO distance, i.e. half of the major axis, from C, mark foci F1 &amp; F2 on AB.    </a:t>
            </a:r>
          </a:p>
          <a:p>
            <a:pPr lvl="1"/>
            <a:r>
              <a:rPr lang="en-IN" sz="1800" dirty="0"/>
              <a:t>On line F1-O, taking any distance, mark points 1, 2, 3 and 4</a:t>
            </a:r>
          </a:p>
          <a:p>
            <a:pPr lvl="1"/>
            <a:r>
              <a:rPr lang="en-IN" sz="1800" dirty="0"/>
              <a:t>Taking F1 as </a:t>
            </a:r>
            <a:r>
              <a:rPr lang="en-IN" sz="1800" dirty="0" err="1"/>
              <a:t>center</a:t>
            </a:r>
            <a:r>
              <a:rPr lang="en-IN" sz="1800" dirty="0"/>
              <a:t>, with distance A-1, draw an arc above AB </a:t>
            </a:r>
          </a:p>
          <a:p>
            <a:pPr lvl="1"/>
            <a:r>
              <a:rPr lang="en-IN" sz="1800" dirty="0"/>
              <a:t>Taking F2 as </a:t>
            </a:r>
            <a:r>
              <a:rPr lang="en-IN" sz="1800" dirty="0" err="1"/>
              <a:t>center</a:t>
            </a:r>
            <a:r>
              <a:rPr lang="en-IN" sz="1800" dirty="0"/>
              <a:t>, with B-1 distance, cut this arc. </a:t>
            </a:r>
          </a:p>
          <a:p>
            <a:pPr lvl="1"/>
            <a:r>
              <a:rPr lang="en-IN" sz="1800" dirty="0"/>
              <a:t>Intersection points of the two arcs are points on the ellipse. Name the point p1. </a:t>
            </a:r>
          </a:p>
          <a:p>
            <a:pPr lvl="1"/>
            <a:r>
              <a:rPr lang="en-IN" sz="1800" dirty="0"/>
              <a:t>Repeat this step with same </a:t>
            </a:r>
            <a:r>
              <a:rPr lang="en-IN" sz="1800" dirty="0" err="1"/>
              <a:t>center</a:t>
            </a:r>
            <a:r>
              <a:rPr lang="en-IN" sz="1800" dirty="0"/>
              <a:t> (F1) but with A-2 and B-2 distances for drawing arcs. Name the point p2. </a:t>
            </a:r>
          </a:p>
          <a:p>
            <a:pPr lvl="1"/>
            <a:r>
              <a:rPr lang="en-IN" sz="1800" dirty="0"/>
              <a:t>Similarly, get all other P points by repeating the above steps</a:t>
            </a:r>
          </a:p>
          <a:p>
            <a:pPr lvl="1"/>
            <a:r>
              <a:rPr lang="en-IN" sz="1800" dirty="0"/>
              <a:t>Following the same steps, positions of  P below AB can be located as well</a:t>
            </a:r>
          </a:p>
          <a:p>
            <a:pPr lvl="1"/>
            <a:r>
              <a:rPr lang="en-IN" sz="1800" dirty="0"/>
              <a:t>Join all points by smooth curve to get an ellipse. (use a French curve).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09975B-7FDD-4997-964D-2B40FBF54C32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6574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Arcs of Circle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07886"/>
          </a:xfrm>
        </p:spPr>
        <p:txBody>
          <a:bodyPr/>
          <a:lstStyle/>
          <a:p>
            <a:r>
              <a:rPr lang="en-IN" sz="2000" b="1" dirty="0"/>
              <a:t>Major axis AB and minor axis CD are  100 mm &amp; 70 mm long, respectively. Draw the ellipse by arcs of circles method.</a:t>
            </a:r>
          </a:p>
        </p:txBody>
      </p:sp>
      <p:sp>
        <p:nvSpPr>
          <p:cNvPr id="129" name="Line 2"/>
          <p:cNvSpPr>
            <a:spLocks noChangeShapeType="1"/>
          </p:cNvSpPr>
          <p:nvPr/>
        </p:nvSpPr>
        <p:spPr bwMode="auto">
          <a:xfrm>
            <a:off x="2030413" y="4087813"/>
            <a:ext cx="54864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0" name="Line 3"/>
          <p:cNvSpPr>
            <a:spLocks noChangeShapeType="1"/>
          </p:cNvSpPr>
          <p:nvPr/>
        </p:nvSpPr>
        <p:spPr bwMode="auto">
          <a:xfrm>
            <a:off x="4773613" y="2563813"/>
            <a:ext cx="0" cy="3048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1" name="Line 4"/>
          <p:cNvSpPr>
            <a:spLocks noChangeShapeType="1"/>
          </p:cNvSpPr>
          <p:nvPr/>
        </p:nvSpPr>
        <p:spPr bwMode="auto">
          <a:xfrm rot="19625753">
            <a:off x="2209918" y="3334338"/>
            <a:ext cx="2793480" cy="710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2" name="Oval 5"/>
          <p:cNvSpPr>
            <a:spLocks noChangeArrowheads="1"/>
          </p:cNvSpPr>
          <p:nvPr/>
        </p:nvSpPr>
        <p:spPr bwMode="auto">
          <a:xfrm>
            <a:off x="2397125" y="405923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3" name="Oval 6"/>
          <p:cNvSpPr>
            <a:spLocks noChangeArrowheads="1"/>
          </p:cNvSpPr>
          <p:nvPr/>
        </p:nvSpPr>
        <p:spPr bwMode="auto">
          <a:xfrm>
            <a:off x="2030413" y="405447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4" name="Oval 7"/>
          <p:cNvSpPr>
            <a:spLocks noChangeArrowheads="1"/>
          </p:cNvSpPr>
          <p:nvPr/>
        </p:nvSpPr>
        <p:spPr bwMode="auto">
          <a:xfrm>
            <a:off x="4745038" y="5535613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5" name="Oval 8"/>
          <p:cNvSpPr>
            <a:spLocks noChangeArrowheads="1"/>
          </p:cNvSpPr>
          <p:nvPr/>
        </p:nvSpPr>
        <p:spPr bwMode="auto">
          <a:xfrm>
            <a:off x="7440613" y="4044950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6" name="Oval 9"/>
          <p:cNvSpPr>
            <a:spLocks noChangeArrowheads="1"/>
          </p:cNvSpPr>
          <p:nvPr/>
        </p:nvSpPr>
        <p:spPr bwMode="auto">
          <a:xfrm>
            <a:off x="4730750" y="2563813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7" name="Oval 10"/>
          <p:cNvSpPr>
            <a:spLocks noChangeArrowheads="1"/>
          </p:cNvSpPr>
          <p:nvPr/>
        </p:nvSpPr>
        <p:spPr bwMode="auto">
          <a:xfrm>
            <a:off x="7054850" y="405923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8" name="Line 11"/>
          <p:cNvSpPr>
            <a:spLocks noChangeShapeType="1"/>
          </p:cNvSpPr>
          <p:nvPr/>
        </p:nvSpPr>
        <p:spPr bwMode="auto">
          <a:xfrm rot="1974247">
            <a:off x="4548270" y="3342440"/>
            <a:ext cx="2770309" cy="91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9" name="Line 12"/>
          <p:cNvSpPr>
            <a:spLocks noChangeShapeType="1"/>
          </p:cNvSpPr>
          <p:nvPr/>
        </p:nvSpPr>
        <p:spPr bwMode="auto">
          <a:xfrm>
            <a:off x="2868613" y="4011613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0" name="Line 13"/>
          <p:cNvSpPr>
            <a:spLocks noChangeShapeType="1"/>
          </p:cNvSpPr>
          <p:nvPr/>
        </p:nvSpPr>
        <p:spPr bwMode="auto">
          <a:xfrm>
            <a:off x="3263900" y="402113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1" name="Line 14"/>
          <p:cNvSpPr>
            <a:spLocks noChangeShapeType="1"/>
          </p:cNvSpPr>
          <p:nvPr/>
        </p:nvSpPr>
        <p:spPr bwMode="auto">
          <a:xfrm>
            <a:off x="3659188" y="4016375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2" name="Line 15"/>
          <p:cNvSpPr>
            <a:spLocks noChangeShapeType="1"/>
          </p:cNvSpPr>
          <p:nvPr/>
        </p:nvSpPr>
        <p:spPr bwMode="auto">
          <a:xfrm>
            <a:off x="4054475" y="4011613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3" name="Oval 16"/>
          <p:cNvSpPr>
            <a:spLocks noChangeArrowheads="1"/>
          </p:cNvSpPr>
          <p:nvPr/>
        </p:nvSpPr>
        <p:spPr bwMode="auto">
          <a:xfrm>
            <a:off x="2298700" y="341153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4" name="Oval 17"/>
          <p:cNvSpPr>
            <a:spLocks noChangeArrowheads="1"/>
          </p:cNvSpPr>
          <p:nvPr/>
        </p:nvSpPr>
        <p:spPr bwMode="auto">
          <a:xfrm>
            <a:off x="2798763" y="3014663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5" name="Oval 18"/>
          <p:cNvSpPr>
            <a:spLocks noChangeArrowheads="1"/>
          </p:cNvSpPr>
          <p:nvPr/>
        </p:nvSpPr>
        <p:spPr bwMode="auto">
          <a:xfrm>
            <a:off x="3402013" y="276383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6" name="Oval 19"/>
          <p:cNvSpPr>
            <a:spLocks noChangeArrowheads="1"/>
          </p:cNvSpPr>
          <p:nvPr/>
        </p:nvSpPr>
        <p:spPr bwMode="auto">
          <a:xfrm>
            <a:off x="3978275" y="261937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7" name="Oval 20"/>
          <p:cNvSpPr>
            <a:spLocks noChangeArrowheads="1"/>
          </p:cNvSpPr>
          <p:nvPr/>
        </p:nvSpPr>
        <p:spPr bwMode="auto">
          <a:xfrm flipH="1">
            <a:off x="7178675" y="3440113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8" name="Oval 21"/>
          <p:cNvSpPr>
            <a:spLocks noChangeArrowheads="1"/>
          </p:cNvSpPr>
          <p:nvPr/>
        </p:nvSpPr>
        <p:spPr bwMode="auto">
          <a:xfrm flipH="1">
            <a:off x="6692900" y="304958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9" name="Oval 22"/>
          <p:cNvSpPr>
            <a:spLocks noChangeArrowheads="1"/>
          </p:cNvSpPr>
          <p:nvPr/>
        </p:nvSpPr>
        <p:spPr bwMode="auto">
          <a:xfrm flipH="1">
            <a:off x="6102350" y="2787650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0" name="Oval 23"/>
          <p:cNvSpPr>
            <a:spLocks noChangeArrowheads="1"/>
          </p:cNvSpPr>
          <p:nvPr/>
        </p:nvSpPr>
        <p:spPr bwMode="auto">
          <a:xfrm flipH="1">
            <a:off x="5511800" y="2635250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1" name="Oval 24"/>
          <p:cNvSpPr>
            <a:spLocks noChangeArrowheads="1"/>
          </p:cNvSpPr>
          <p:nvPr/>
        </p:nvSpPr>
        <p:spPr bwMode="auto">
          <a:xfrm flipH="1" flipV="1">
            <a:off x="7173913" y="472598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2" name="Oval 25"/>
          <p:cNvSpPr>
            <a:spLocks noChangeArrowheads="1"/>
          </p:cNvSpPr>
          <p:nvPr/>
        </p:nvSpPr>
        <p:spPr bwMode="auto">
          <a:xfrm flipH="1" flipV="1">
            <a:off x="6702425" y="508793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3" name="Oval 26"/>
          <p:cNvSpPr>
            <a:spLocks noChangeArrowheads="1"/>
          </p:cNvSpPr>
          <p:nvPr/>
        </p:nvSpPr>
        <p:spPr bwMode="auto">
          <a:xfrm flipH="1" flipV="1">
            <a:off x="6140450" y="534987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4" name="Oval 27"/>
          <p:cNvSpPr>
            <a:spLocks noChangeArrowheads="1"/>
          </p:cNvSpPr>
          <p:nvPr/>
        </p:nvSpPr>
        <p:spPr bwMode="auto">
          <a:xfrm flipH="1" flipV="1">
            <a:off x="5549900" y="548798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5" name="Oval 28"/>
          <p:cNvSpPr>
            <a:spLocks noChangeArrowheads="1"/>
          </p:cNvSpPr>
          <p:nvPr/>
        </p:nvSpPr>
        <p:spPr bwMode="auto">
          <a:xfrm flipV="1">
            <a:off x="2325688" y="474027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6" name="Oval 29"/>
          <p:cNvSpPr>
            <a:spLocks noChangeArrowheads="1"/>
          </p:cNvSpPr>
          <p:nvPr/>
        </p:nvSpPr>
        <p:spPr bwMode="auto">
          <a:xfrm flipV="1">
            <a:off x="2797175" y="510222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7" name="Oval 30"/>
          <p:cNvSpPr>
            <a:spLocks noChangeArrowheads="1"/>
          </p:cNvSpPr>
          <p:nvPr/>
        </p:nvSpPr>
        <p:spPr bwMode="auto">
          <a:xfrm flipV="1">
            <a:off x="3359150" y="5349875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8" name="Oval 31"/>
          <p:cNvSpPr>
            <a:spLocks noChangeArrowheads="1"/>
          </p:cNvSpPr>
          <p:nvPr/>
        </p:nvSpPr>
        <p:spPr bwMode="auto">
          <a:xfrm flipV="1">
            <a:off x="3949700" y="548798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9" name="Line 32"/>
          <p:cNvSpPr>
            <a:spLocks noChangeShapeType="1"/>
          </p:cNvSpPr>
          <p:nvPr/>
        </p:nvSpPr>
        <p:spPr bwMode="auto">
          <a:xfrm flipH="1" flipV="1">
            <a:off x="2341848" y="3440113"/>
            <a:ext cx="91577" cy="653554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0" name="Line 33"/>
          <p:cNvSpPr>
            <a:spLocks noChangeShapeType="1"/>
          </p:cNvSpPr>
          <p:nvPr/>
        </p:nvSpPr>
        <p:spPr bwMode="auto">
          <a:xfrm>
            <a:off x="2360613" y="3444874"/>
            <a:ext cx="4731841" cy="64402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1" name="Line 34"/>
          <p:cNvSpPr>
            <a:spLocks noChangeShapeType="1"/>
          </p:cNvSpPr>
          <p:nvPr/>
        </p:nvSpPr>
        <p:spPr bwMode="auto">
          <a:xfrm flipV="1">
            <a:off x="2441575" y="3074987"/>
            <a:ext cx="390523" cy="101867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2" name="Line 35"/>
          <p:cNvSpPr>
            <a:spLocks noChangeShapeType="1"/>
          </p:cNvSpPr>
          <p:nvPr/>
        </p:nvSpPr>
        <p:spPr bwMode="auto">
          <a:xfrm>
            <a:off x="2858800" y="3073400"/>
            <a:ext cx="4234149" cy="1015503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3" name="Line 36"/>
          <p:cNvSpPr>
            <a:spLocks noChangeShapeType="1"/>
          </p:cNvSpPr>
          <p:nvPr/>
        </p:nvSpPr>
        <p:spPr bwMode="auto">
          <a:xfrm flipV="1">
            <a:off x="2434937" y="2797173"/>
            <a:ext cx="1006762" cy="1290141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4" name="Line 37"/>
          <p:cNvSpPr>
            <a:spLocks noChangeShapeType="1"/>
          </p:cNvSpPr>
          <p:nvPr/>
        </p:nvSpPr>
        <p:spPr bwMode="auto">
          <a:xfrm>
            <a:off x="3402013" y="2792413"/>
            <a:ext cx="3733800" cy="1295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5" name="Line 38"/>
          <p:cNvSpPr>
            <a:spLocks noChangeShapeType="1"/>
          </p:cNvSpPr>
          <p:nvPr/>
        </p:nvSpPr>
        <p:spPr bwMode="auto">
          <a:xfrm flipV="1">
            <a:off x="2446337" y="2640012"/>
            <a:ext cx="1565275" cy="1453653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6" name="Line 39"/>
          <p:cNvSpPr>
            <a:spLocks noChangeShapeType="1"/>
          </p:cNvSpPr>
          <p:nvPr/>
        </p:nvSpPr>
        <p:spPr bwMode="auto">
          <a:xfrm>
            <a:off x="4011613" y="2640013"/>
            <a:ext cx="3081336" cy="144730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7" name="Text Box 40"/>
          <p:cNvSpPr txBox="1">
            <a:spLocks noChangeArrowheads="1"/>
          </p:cNvSpPr>
          <p:nvPr/>
        </p:nvSpPr>
        <p:spPr bwMode="auto">
          <a:xfrm>
            <a:off x="2259013" y="4087813"/>
            <a:ext cx="377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1600" b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68" name="Text Box 41"/>
          <p:cNvSpPr txBox="1">
            <a:spLocks noChangeArrowheads="1"/>
          </p:cNvSpPr>
          <p:nvPr/>
        </p:nvSpPr>
        <p:spPr bwMode="auto">
          <a:xfrm>
            <a:off x="6950075" y="4087813"/>
            <a:ext cx="377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1600" b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69" name="Text Box 42"/>
          <p:cNvSpPr txBox="1">
            <a:spLocks noChangeArrowheads="1"/>
          </p:cNvSpPr>
          <p:nvPr/>
        </p:nvSpPr>
        <p:spPr bwMode="auto">
          <a:xfrm>
            <a:off x="2776538" y="4098925"/>
            <a:ext cx="151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</a:rPr>
              <a:t>1      2       3       4  </a:t>
            </a:r>
          </a:p>
        </p:txBody>
      </p:sp>
      <p:sp>
        <p:nvSpPr>
          <p:cNvPr id="170" name="Text Box 43"/>
          <p:cNvSpPr txBox="1">
            <a:spLocks noChangeArrowheads="1"/>
          </p:cNvSpPr>
          <p:nvPr/>
        </p:nvSpPr>
        <p:spPr bwMode="auto">
          <a:xfrm>
            <a:off x="1725613" y="3910013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171" name="Text Box 45"/>
          <p:cNvSpPr txBox="1">
            <a:spLocks noChangeArrowheads="1"/>
          </p:cNvSpPr>
          <p:nvPr/>
        </p:nvSpPr>
        <p:spPr bwMode="auto">
          <a:xfrm>
            <a:off x="4605338" y="226695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172" name="Text Box 46"/>
          <p:cNvSpPr txBox="1">
            <a:spLocks noChangeArrowheads="1"/>
          </p:cNvSpPr>
          <p:nvPr/>
        </p:nvSpPr>
        <p:spPr bwMode="auto">
          <a:xfrm>
            <a:off x="4648200" y="560705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>
                <a:solidFill>
                  <a:srgbClr val="000000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173" name="Text Box 47"/>
          <p:cNvSpPr txBox="1">
            <a:spLocks noChangeArrowheads="1"/>
          </p:cNvSpPr>
          <p:nvPr/>
        </p:nvSpPr>
        <p:spPr bwMode="auto">
          <a:xfrm>
            <a:off x="2133600" y="3060700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1400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74" name="Text Box 48"/>
          <p:cNvSpPr txBox="1">
            <a:spLocks noChangeArrowheads="1"/>
          </p:cNvSpPr>
          <p:nvPr/>
        </p:nvSpPr>
        <p:spPr bwMode="auto">
          <a:xfrm>
            <a:off x="2624138" y="2722563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1400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75" name="Text Box 49"/>
          <p:cNvSpPr txBox="1">
            <a:spLocks noChangeArrowheads="1"/>
          </p:cNvSpPr>
          <p:nvPr/>
        </p:nvSpPr>
        <p:spPr bwMode="auto">
          <a:xfrm>
            <a:off x="3262313" y="2473325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1400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76" name="Text Box 50"/>
          <p:cNvSpPr txBox="1">
            <a:spLocks noChangeArrowheads="1"/>
          </p:cNvSpPr>
          <p:nvPr/>
        </p:nvSpPr>
        <p:spPr bwMode="auto">
          <a:xfrm>
            <a:off x="3906838" y="2284413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1400" baseline="-25000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</p:txBody>
      </p:sp>
      <p:grpSp>
        <p:nvGrpSpPr>
          <p:cNvPr id="177" name="Group 51"/>
          <p:cNvGrpSpPr>
            <a:grpSpLocks/>
          </p:cNvGrpSpPr>
          <p:nvPr/>
        </p:nvGrpSpPr>
        <p:grpSpPr bwMode="auto">
          <a:xfrm>
            <a:off x="2441575" y="2625725"/>
            <a:ext cx="4768850" cy="1467940"/>
            <a:chOff x="1713" y="3012"/>
            <a:chExt cx="3005" cy="926"/>
          </a:xfrm>
        </p:grpSpPr>
        <p:sp>
          <p:nvSpPr>
            <p:cNvPr id="178" name="Line 52"/>
            <p:cNvSpPr>
              <a:spLocks noChangeShapeType="1"/>
            </p:cNvSpPr>
            <p:nvPr/>
          </p:nvSpPr>
          <p:spPr bwMode="auto">
            <a:xfrm flipV="1">
              <a:off x="4644" y="3549"/>
              <a:ext cx="74" cy="38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79" name="Line 53"/>
            <p:cNvSpPr>
              <a:spLocks noChangeShapeType="1"/>
            </p:cNvSpPr>
            <p:nvPr/>
          </p:nvSpPr>
          <p:spPr bwMode="auto">
            <a:xfrm flipH="1">
              <a:off x="1713" y="3549"/>
              <a:ext cx="3005" cy="38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0" name="Line 54"/>
            <p:cNvSpPr>
              <a:spLocks noChangeShapeType="1"/>
            </p:cNvSpPr>
            <p:nvPr/>
          </p:nvSpPr>
          <p:spPr bwMode="auto">
            <a:xfrm flipH="1" flipV="1">
              <a:off x="4422" y="3303"/>
              <a:ext cx="224" cy="63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1" name="Line 55"/>
            <p:cNvSpPr>
              <a:spLocks noChangeShapeType="1"/>
            </p:cNvSpPr>
            <p:nvPr/>
          </p:nvSpPr>
          <p:spPr bwMode="auto">
            <a:xfrm flipH="1">
              <a:off x="1761" y="3303"/>
              <a:ext cx="2661" cy="633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2" name="Line 56"/>
            <p:cNvSpPr>
              <a:spLocks noChangeShapeType="1"/>
            </p:cNvSpPr>
            <p:nvPr/>
          </p:nvSpPr>
          <p:spPr bwMode="auto">
            <a:xfrm flipH="1" flipV="1">
              <a:off x="4046" y="3139"/>
              <a:ext cx="593" cy="79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3" name="Line 57"/>
            <p:cNvSpPr>
              <a:spLocks noChangeShapeType="1"/>
            </p:cNvSpPr>
            <p:nvPr/>
          </p:nvSpPr>
          <p:spPr bwMode="auto">
            <a:xfrm flipH="1">
              <a:off x="1713" y="3139"/>
              <a:ext cx="2331" cy="79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4" name="Line 58"/>
            <p:cNvSpPr>
              <a:spLocks noChangeShapeType="1"/>
            </p:cNvSpPr>
            <p:nvPr/>
          </p:nvSpPr>
          <p:spPr bwMode="auto">
            <a:xfrm flipH="1">
              <a:off x="1713" y="3024"/>
              <a:ext cx="1968" cy="912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85" name="Line 59"/>
            <p:cNvSpPr>
              <a:spLocks noChangeShapeType="1"/>
            </p:cNvSpPr>
            <p:nvPr/>
          </p:nvSpPr>
          <p:spPr bwMode="auto">
            <a:xfrm>
              <a:off x="3672" y="3012"/>
              <a:ext cx="972" cy="91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</p:grpSp>
      <p:sp>
        <p:nvSpPr>
          <p:cNvPr id="186" name="Text Box 61"/>
          <p:cNvSpPr txBox="1">
            <a:spLocks noChangeArrowheads="1"/>
          </p:cNvSpPr>
          <p:nvPr/>
        </p:nvSpPr>
        <p:spPr bwMode="auto">
          <a:xfrm>
            <a:off x="4757738" y="4022725"/>
            <a:ext cx="312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187" name="Arc 62"/>
          <p:cNvSpPr>
            <a:spLocks/>
          </p:cNvSpPr>
          <p:nvPr/>
        </p:nvSpPr>
        <p:spPr bwMode="auto">
          <a:xfrm flipH="1">
            <a:off x="2068799" y="2601913"/>
            <a:ext cx="2704814" cy="1485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88" name="Arc 63"/>
          <p:cNvSpPr>
            <a:spLocks/>
          </p:cNvSpPr>
          <p:nvPr/>
        </p:nvSpPr>
        <p:spPr bwMode="auto">
          <a:xfrm flipV="1">
            <a:off x="4773613" y="4095749"/>
            <a:ext cx="2705100" cy="14906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89" name="Arc 64"/>
          <p:cNvSpPr>
            <a:spLocks/>
          </p:cNvSpPr>
          <p:nvPr/>
        </p:nvSpPr>
        <p:spPr bwMode="auto">
          <a:xfrm flipH="1" flipV="1">
            <a:off x="2068799" y="4096841"/>
            <a:ext cx="2768314" cy="148957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90" name="Arc 65"/>
          <p:cNvSpPr>
            <a:spLocks/>
          </p:cNvSpPr>
          <p:nvPr/>
        </p:nvSpPr>
        <p:spPr bwMode="auto">
          <a:xfrm>
            <a:off x="4773613" y="2605088"/>
            <a:ext cx="2705100" cy="14827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91" name="Text Box 43"/>
          <p:cNvSpPr txBox="1">
            <a:spLocks noChangeArrowheads="1"/>
          </p:cNvSpPr>
          <p:nvPr/>
        </p:nvSpPr>
        <p:spPr bwMode="auto">
          <a:xfrm>
            <a:off x="7478713" y="4011613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b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92" name="Date Placeholder 19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CA7C5-F08F-45C2-BE50-21B6FE7BBD0C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93" name="Footer Placeholder 19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94" name="Slide Number Placeholder 1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89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utoUpdateAnimBg="0"/>
      <p:bldP spid="168" grpId="0" autoUpdateAnimBg="0"/>
      <p:bldP spid="169" grpId="0" autoUpdateAnimBg="0"/>
      <p:bldP spid="170" grpId="0" autoUpdateAnimBg="0"/>
      <p:bldP spid="171" grpId="0" autoUpdateAnimBg="0"/>
      <p:bldP spid="172" grpId="0" autoUpdateAnimBg="0"/>
      <p:bldP spid="173" grpId="0" autoUpdateAnimBg="0"/>
      <p:bldP spid="174" grpId="0" autoUpdateAnimBg="0"/>
      <p:bldP spid="175" grpId="0" autoUpdateAnimBg="0"/>
      <p:bldP spid="176" grpId="0" autoUpdateAnimBg="0"/>
      <p:bldP spid="186" grpId="0" autoUpdateAnimBg="0"/>
      <p:bldP spid="187" grpId="0" animBg="1"/>
      <p:bldP spid="188" grpId="0" animBg="1"/>
      <p:bldP spid="189" grpId="0" animBg="1"/>
      <p:bldP spid="190" grpId="0" animBg="1"/>
      <p:bldP spid="19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Tangent and Normal to Ellipse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2661" y="1752600"/>
            <a:ext cx="47151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 and Normal at any point P on the ellipse using Directrix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the given point P and join PF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 a line perpendicular to PF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cut DD at Q. 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QP and extend it. QP is the tangent at P.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P, draw a line NM perpendicular to QP. NM is the normal at P.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-1549402" y="3974704"/>
            <a:ext cx="39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0598" y="3869928"/>
            <a:ext cx="376040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0144" y="359490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6084" y="387911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92498" y="384255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300524" y="384255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245" y="3854282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38574" y="3854282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348399" y="384636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5212" y="3572354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V'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43653" y="3908282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C'</a:t>
            </a: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127294" y="384570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4618" y="3572354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497168" y="3227317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87186" y="3225388"/>
            <a:ext cx="2407921" cy="1227778"/>
          </a:xfrm>
          <a:prstGeom prst="ellips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925672" y="384833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76897" y="3562186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41803" y="2938285"/>
            <a:ext cx="25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cxnSp>
        <p:nvCxnSpPr>
          <p:cNvPr id="74" name="Straight Connector 73"/>
          <p:cNvCxnSpPr>
            <a:endCxn id="11" idx="3"/>
          </p:cNvCxnSpPr>
          <p:nvPr/>
        </p:nvCxnSpPr>
        <p:spPr>
          <a:xfrm flipH="1">
            <a:off x="1308432" y="3317818"/>
            <a:ext cx="266536" cy="570828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30597" y="3578259"/>
            <a:ext cx="916018" cy="297603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51302" y="5817980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2606" y="3237643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38640" y="2968473"/>
            <a:ext cx="2579813" cy="601199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 noChangeAspect="1"/>
          </p:cNvCxnSpPr>
          <p:nvPr/>
        </p:nvCxnSpPr>
        <p:spPr>
          <a:xfrm>
            <a:off x="1415216" y="2772895"/>
            <a:ext cx="253175" cy="861534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99650" y="1766561"/>
            <a:ext cx="37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92" name="Straight Connector 91"/>
          <p:cNvCxnSpPr>
            <a:cxnSpLocks noChangeAspect="1"/>
          </p:cNvCxnSpPr>
          <p:nvPr/>
        </p:nvCxnSpPr>
        <p:spPr>
          <a:xfrm flipH="1">
            <a:off x="1142033" y="3679690"/>
            <a:ext cx="62673" cy="132907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cxnSpLocks noChangeAspect="1"/>
          </p:cNvCxnSpPr>
          <p:nvPr/>
        </p:nvCxnSpPr>
        <p:spPr>
          <a:xfrm flipH="1" flipV="1">
            <a:off x="1206485" y="3680648"/>
            <a:ext cx="166735" cy="54171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366817" y="2552141"/>
            <a:ext cx="25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649059" y="3479089"/>
            <a:ext cx="251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3" name="Date Placeholder 10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F2C09F-D2B7-46C1-9FCE-45981EC9A131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04" name="Footer Placeholder 10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05" name="Slide Number Placeholder 10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75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2" grpId="0"/>
      <p:bldP spid="78" grpId="0"/>
      <p:bldP spid="101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Tangent and Normal to Ellipse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4600" y="1562100"/>
            <a:ext cx="4457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 and Normal at any point P when Focus and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not known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obtain the foci F and F</a:t>
            </a: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cutting the arcs on major axis with C as a </a:t>
            </a:r>
            <a:r>
              <a:rPr lang="en-US" alt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radius = OA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PF and PF'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 NN, the bisector of </a:t>
            </a: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FPF. N-N is the required normal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Draw TT perpendicular to N-N at P. T-T is the required tangent.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>
            <a:fillRect/>
          </a:stretch>
        </p:blipFill>
        <p:spPr bwMode="auto">
          <a:xfrm>
            <a:off x="76154" y="1821606"/>
            <a:ext cx="4318046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28008" y="2828733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62708" y="3868615"/>
            <a:ext cx="175846" cy="246185"/>
          </a:xfrm>
          <a:custGeom>
            <a:avLst/>
            <a:gdLst>
              <a:gd name="connsiteX0" fmla="*/ 0 w 175846"/>
              <a:gd name="connsiteY0" fmla="*/ 0 h 246185"/>
              <a:gd name="connsiteX1" fmla="*/ 175846 w 175846"/>
              <a:gd name="connsiteY1" fmla="*/ 246185 h 246185"/>
              <a:gd name="connsiteX2" fmla="*/ 175846 w 175846"/>
              <a:gd name="connsiteY2" fmla="*/ 246185 h 24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" h="246185">
                <a:moveTo>
                  <a:pt x="0" y="0"/>
                </a:moveTo>
                <a:lnTo>
                  <a:pt x="175846" y="246185"/>
                </a:lnTo>
                <a:lnTo>
                  <a:pt x="175846" y="246185"/>
                </a:lnTo>
              </a:path>
            </a:pathLst>
          </a:custGeom>
          <a:noFill/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 8"/>
          <p:cNvSpPr/>
          <p:nvPr/>
        </p:nvSpPr>
        <p:spPr>
          <a:xfrm flipH="1">
            <a:off x="3680069" y="3855071"/>
            <a:ext cx="175846" cy="246185"/>
          </a:xfrm>
          <a:custGeom>
            <a:avLst/>
            <a:gdLst>
              <a:gd name="connsiteX0" fmla="*/ 0 w 175846"/>
              <a:gd name="connsiteY0" fmla="*/ 0 h 246185"/>
              <a:gd name="connsiteX1" fmla="*/ 175846 w 175846"/>
              <a:gd name="connsiteY1" fmla="*/ 246185 h 246185"/>
              <a:gd name="connsiteX2" fmla="*/ 175846 w 175846"/>
              <a:gd name="connsiteY2" fmla="*/ 246185 h 24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" h="246185">
                <a:moveTo>
                  <a:pt x="0" y="0"/>
                </a:moveTo>
                <a:lnTo>
                  <a:pt x="175846" y="246185"/>
                </a:lnTo>
                <a:lnTo>
                  <a:pt x="175846" y="246185"/>
                </a:lnTo>
              </a:path>
            </a:pathLst>
          </a:custGeom>
          <a:noFill/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650631" y="3991707"/>
            <a:ext cx="2737338" cy="87337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 flipH="1">
            <a:off x="3387112" y="3978163"/>
            <a:ext cx="380880" cy="858954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rot="16848373">
            <a:off x="2929912" y="4485252"/>
            <a:ext cx="914400" cy="914400"/>
          </a:xfrm>
          <a:prstGeom prst="arc">
            <a:avLst>
              <a:gd name="adj1" fmla="val 17158162"/>
              <a:gd name="adj2" fmla="val 19852666"/>
            </a:avLst>
          </a:prstGeom>
          <a:ln w="2857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c 15"/>
          <p:cNvSpPr/>
          <p:nvPr/>
        </p:nvSpPr>
        <p:spPr>
          <a:xfrm rot="1592459" flipH="1">
            <a:off x="3036683" y="4425357"/>
            <a:ext cx="914400" cy="914400"/>
          </a:xfrm>
          <a:prstGeom prst="arc">
            <a:avLst>
              <a:gd name="adj1" fmla="val 17158162"/>
              <a:gd name="adj2" fmla="val 19852666"/>
            </a:avLst>
          </a:prstGeom>
          <a:ln w="2857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c 16"/>
          <p:cNvSpPr/>
          <p:nvPr/>
        </p:nvSpPr>
        <p:spPr>
          <a:xfrm rot="16848373">
            <a:off x="2958182" y="4547905"/>
            <a:ext cx="914400" cy="914400"/>
          </a:xfrm>
          <a:prstGeom prst="arc">
            <a:avLst>
              <a:gd name="adj1" fmla="val 17622620"/>
              <a:gd name="adj2" fmla="val 19852666"/>
            </a:avLst>
          </a:prstGeom>
          <a:ln w="2857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c 17"/>
          <p:cNvSpPr/>
          <p:nvPr/>
        </p:nvSpPr>
        <p:spPr>
          <a:xfrm rot="1592459" flipH="1">
            <a:off x="3064953" y="4488010"/>
            <a:ext cx="914400" cy="914400"/>
          </a:xfrm>
          <a:prstGeom prst="arc">
            <a:avLst>
              <a:gd name="adj1" fmla="val 17524126"/>
              <a:gd name="adj2" fmla="val 19852666"/>
            </a:avLst>
          </a:prstGeom>
          <a:ln w="2857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2944009" y="3868615"/>
            <a:ext cx="771229" cy="1781908"/>
          </a:xfrm>
          <a:prstGeom prst="line">
            <a:avLst/>
          </a:prstGeom>
          <a:ln w="254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403231" y="4419363"/>
            <a:ext cx="1990969" cy="867745"/>
          </a:xfrm>
          <a:prstGeom prst="line">
            <a:avLst/>
          </a:prstGeom>
          <a:ln w="254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9DE68-D149-452A-87B2-30045916CDD2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50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Tangent and Normal to Ellipse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6700" y="1562100"/>
            <a:ext cx="49911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 and Normal from a point outside ellipse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Q as center and radius = QF, draw arc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F' as center and radius = (major axis), draw arc to cut previous at R and S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RF' &amp; SF', cutting ellipse at T &amp; T' respectively.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QT &amp; QT' to represent the required tangent. Draw N-N &amp; N'-N', perpendicular to QT &amp; QT' at T &amp; T' respectively for normal.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8466" y="1877774"/>
            <a:ext cx="3908234" cy="2811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11A3F-1184-4B66-B5AB-1E6A08D62CCD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85200" y="3637625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44769" y="2649415"/>
            <a:ext cx="871833" cy="1957754"/>
          </a:xfrm>
          <a:custGeom>
            <a:avLst/>
            <a:gdLst>
              <a:gd name="connsiteX0" fmla="*/ 0 w 869809"/>
              <a:gd name="connsiteY0" fmla="*/ 0 h 2016370"/>
              <a:gd name="connsiteX1" fmla="*/ 574431 w 869809"/>
              <a:gd name="connsiteY1" fmla="*/ 316523 h 2016370"/>
              <a:gd name="connsiteX2" fmla="*/ 844062 w 869809"/>
              <a:gd name="connsiteY2" fmla="*/ 797170 h 2016370"/>
              <a:gd name="connsiteX3" fmla="*/ 832339 w 869809"/>
              <a:gd name="connsiteY3" fmla="*/ 1289539 h 2016370"/>
              <a:gd name="connsiteX4" fmla="*/ 609600 w 869809"/>
              <a:gd name="connsiteY4" fmla="*/ 1781908 h 2016370"/>
              <a:gd name="connsiteX5" fmla="*/ 363416 w 869809"/>
              <a:gd name="connsiteY5" fmla="*/ 2016370 h 2016370"/>
              <a:gd name="connsiteX0" fmla="*/ 0 w 874824"/>
              <a:gd name="connsiteY0" fmla="*/ 0 h 2016370"/>
              <a:gd name="connsiteX1" fmla="*/ 504092 w 874824"/>
              <a:gd name="connsiteY1" fmla="*/ 256153 h 2016370"/>
              <a:gd name="connsiteX2" fmla="*/ 844062 w 874824"/>
              <a:gd name="connsiteY2" fmla="*/ 797170 h 2016370"/>
              <a:gd name="connsiteX3" fmla="*/ 832339 w 874824"/>
              <a:gd name="connsiteY3" fmla="*/ 1289539 h 2016370"/>
              <a:gd name="connsiteX4" fmla="*/ 609600 w 874824"/>
              <a:gd name="connsiteY4" fmla="*/ 1781908 h 2016370"/>
              <a:gd name="connsiteX5" fmla="*/ 363416 w 874824"/>
              <a:gd name="connsiteY5" fmla="*/ 2016370 h 2016370"/>
              <a:gd name="connsiteX0" fmla="*/ 0 w 878946"/>
              <a:gd name="connsiteY0" fmla="*/ 0 h 2016370"/>
              <a:gd name="connsiteX1" fmla="*/ 446942 w 878946"/>
              <a:gd name="connsiteY1" fmla="*/ 210373 h 2016370"/>
              <a:gd name="connsiteX2" fmla="*/ 844062 w 878946"/>
              <a:gd name="connsiteY2" fmla="*/ 797170 h 2016370"/>
              <a:gd name="connsiteX3" fmla="*/ 832339 w 878946"/>
              <a:gd name="connsiteY3" fmla="*/ 1289539 h 2016370"/>
              <a:gd name="connsiteX4" fmla="*/ 609600 w 878946"/>
              <a:gd name="connsiteY4" fmla="*/ 1781908 h 2016370"/>
              <a:gd name="connsiteX5" fmla="*/ 363416 w 878946"/>
              <a:gd name="connsiteY5" fmla="*/ 2016370 h 2016370"/>
              <a:gd name="connsiteX0" fmla="*/ 0 w 875281"/>
              <a:gd name="connsiteY0" fmla="*/ 0 h 2016370"/>
              <a:gd name="connsiteX1" fmla="*/ 497742 w 875281"/>
              <a:gd name="connsiteY1" fmla="*/ 243073 h 2016370"/>
              <a:gd name="connsiteX2" fmla="*/ 844062 w 875281"/>
              <a:gd name="connsiteY2" fmla="*/ 797170 h 2016370"/>
              <a:gd name="connsiteX3" fmla="*/ 832339 w 875281"/>
              <a:gd name="connsiteY3" fmla="*/ 1289539 h 2016370"/>
              <a:gd name="connsiteX4" fmla="*/ 609600 w 875281"/>
              <a:gd name="connsiteY4" fmla="*/ 1781908 h 2016370"/>
              <a:gd name="connsiteX5" fmla="*/ 363416 w 875281"/>
              <a:gd name="connsiteY5" fmla="*/ 2016370 h 2016370"/>
              <a:gd name="connsiteX0" fmla="*/ 0 w 871833"/>
              <a:gd name="connsiteY0" fmla="*/ 0 h 2016370"/>
              <a:gd name="connsiteX1" fmla="*/ 497742 w 871833"/>
              <a:gd name="connsiteY1" fmla="*/ 243073 h 2016370"/>
              <a:gd name="connsiteX2" fmla="*/ 844062 w 871833"/>
              <a:gd name="connsiteY2" fmla="*/ 797170 h 2016370"/>
              <a:gd name="connsiteX3" fmla="*/ 832339 w 871833"/>
              <a:gd name="connsiteY3" fmla="*/ 1289539 h 2016370"/>
              <a:gd name="connsiteX4" fmla="*/ 685800 w 871833"/>
              <a:gd name="connsiteY4" fmla="*/ 1716507 h 2016370"/>
              <a:gd name="connsiteX5" fmla="*/ 363416 w 871833"/>
              <a:gd name="connsiteY5" fmla="*/ 2016370 h 201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1833" h="2016370">
                <a:moveTo>
                  <a:pt x="0" y="0"/>
                </a:moveTo>
                <a:cubicBezTo>
                  <a:pt x="216877" y="91830"/>
                  <a:pt x="357065" y="110211"/>
                  <a:pt x="497742" y="243073"/>
                </a:cubicBezTo>
                <a:cubicBezTo>
                  <a:pt x="638419" y="375935"/>
                  <a:pt x="788296" y="622759"/>
                  <a:pt x="844062" y="797170"/>
                </a:cubicBezTo>
                <a:cubicBezTo>
                  <a:pt x="899828" y="971581"/>
                  <a:pt x="858716" y="1136316"/>
                  <a:pt x="832339" y="1289539"/>
                </a:cubicBezTo>
                <a:cubicBezTo>
                  <a:pt x="805962" y="1442762"/>
                  <a:pt x="763954" y="1595369"/>
                  <a:pt x="685800" y="1716507"/>
                </a:cubicBezTo>
                <a:cubicBezTo>
                  <a:pt x="607646" y="1837646"/>
                  <a:pt x="447431" y="1959708"/>
                  <a:pt x="363416" y="2016370"/>
                </a:cubicBezTo>
              </a:path>
            </a:pathLst>
          </a:custGeom>
          <a:noFill/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515262" y="3063299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44062" y="2520462"/>
            <a:ext cx="35169" cy="410307"/>
          </a:xfrm>
          <a:custGeom>
            <a:avLst/>
            <a:gdLst>
              <a:gd name="connsiteX0" fmla="*/ 35169 w 35169"/>
              <a:gd name="connsiteY0" fmla="*/ 0 h 410307"/>
              <a:gd name="connsiteX1" fmla="*/ 0 w 35169"/>
              <a:gd name="connsiteY1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69" h="410307">
                <a:moveTo>
                  <a:pt x="35169" y="0"/>
                </a:moveTo>
                <a:lnTo>
                  <a:pt x="0" y="410307"/>
                </a:lnTo>
              </a:path>
            </a:pathLst>
          </a:custGeom>
          <a:noFill/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 16"/>
          <p:cNvSpPr/>
          <p:nvPr/>
        </p:nvSpPr>
        <p:spPr>
          <a:xfrm>
            <a:off x="1090246" y="4278923"/>
            <a:ext cx="222739" cy="410308"/>
          </a:xfrm>
          <a:custGeom>
            <a:avLst/>
            <a:gdLst>
              <a:gd name="connsiteX0" fmla="*/ 0 w 222739"/>
              <a:gd name="connsiteY0" fmla="*/ 0 h 410308"/>
              <a:gd name="connsiteX1" fmla="*/ 222739 w 222739"/>
              <a:gd name="connsiteY1" fmla="*/ 410308 h 41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739" h="410308">
                <a:moveTo>
                  <a:pt x="0" y="0"/>
                </a:moveTo>
                <a:lnTo>
                  <a:pt x="222739" y="410308"/>
                </a:lnTo>
              </a:path>
            </a:pathLst>
          </a:custGeom>
          <a:noFill/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861646" y="2713892"/>
            <a:ext cx="2688785" cy="397963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201616" y="3162767"/>
            <a:ext cx="2334734" cy="1297864"/>
          </a:xfrm>
          <a:prstGeom prst="line">
            <a:avLst/>
          </a:prstGeom>
          <a:ln w="254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2134038" y="3803970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52669" y="2704945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06288" y="1936389"/>
            <a:ext cx="1533435" cy="1780940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9107" y="3708272"/>
            <a:ext cx="3021231" cy="340696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61266" y="2317876"/>
            <a:ext cx="852868" cy="713067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31939" y="3434065"/>
            <a:ext cx="113024" cy="971902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79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895600"/>
            <a:ext cx="8763000" cy="6155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Parabola</a:t>
            </a: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93250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774700"/>
            <a:ext cx="7823200" cy="60960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/>
              <a:t>Parabola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77800" y="1658337"/>
            <a:ext cx="4632325" cy="4862870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A parabola is a conic whose eccentricity is equal to 1. It is an open-end curve with a focus, a 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and an axis.</a:t>
            </a:r>
          </a:p>
          <a:p>
            <a:pPr eaLnBrk="1" hangingPunct="1"/>
            <a:r>
              <a:rPr lang="en-US" altLang="en-US" sz="2000" b="1" dirty="0"/>
              <a:t>Any chord perpendicular to the axis is called a </a:t>
            </a:r>
            <a:r>
              <a:rPr lang="en-US" altLang="en-US" sz="2000" b="1" i="1" dirty="0">
                <a:solidFill>
                  <a:srgbClr val="FF0000"/>
                </a:solidFill>
              </a:rPr>
              <a:t>double ordinate</a:t>
            </a:r>
            <a:r>
              <a:rPr lang="en-US" altLang="en-US" sz="2000" b="1" dirty="0">
                <a:solidFill>
                  <a:srgbClr val="FF0000"/>
                </a:solidFill>
              </a:rPr>
              <a:t>.</a:t>
            </a:r>
          </a:p>
          <a:p>
            <a:pPr eaLnBrk="1" hangingPunct="1"/>
            <a:r>
              <a:rPr lang="en-US" altLang="en-US" sz="2000" b="1" dirty="0"/>
              <a:t>The double ordinate passing through the focus represents the </a:t>
            </a:r>
            <a:r>
              <a:rPr lang="en-US" altLang="en-US" sz="2000" b="1" i="1" dirty="0">
                <a:solidFill>
                  <a:srgbClr val="FF0000"/>
                </a:solidFill>
              </a:rPr>
              <a:t>latus rectum</a:t>
            </a:r>
          </a:p>
          <a:p>
            <a:pPr eaLnBrk="1" hangingPunct="1"/>
            <a:r>
              <a:rPr lang="en-US" altLang="en-US" sz="2000" b="1" dirty="0"/>
              <a:t>The double ordinate passing through the ends of the parabola, is called the </a:t>
            </a:r>
            <a:r>
              <a:rPr lang="en-US" altLang="en-US" sz="2000" b="1" i="1" dirty="0">
                <a:solidFill>
                  <a:srgbClr val="FF0000"/>
                </a:solidFill>
              </a:rPr>
              <a:t>base</a:t>
            </a:r>
            <a:r>
              <a:rPr lang="en-US" altLang="en-US" sz="2000" b="1" dirty="0"/>
              <a:t>.</a:t>
            </a:r>
          </a:p>
          <a:p>
            <a:pPr eaLnBrk="1" hangingPunct="1"/>
            <a:r>
              <a:rPr lang="en-US" altLang="en-US" sz="2000" b="1" dirty="0"/>
              <a:t>The shortest distance of the vertex from any ordinate, is known as the </a:t>
            </a:r>
            <a:r>
              <a:rPr lang="en-US" altLang="en-US" sz="2000" b="1" i="1" dirty="0">
                <a:solidFill>
                  <a:srgbClr val="FF0000"/>
                </a:solidFill>
              </a:rPr>
              <a:t>abscissa</a:t>
            </a:r>
            <a:r>
              <a:rPr lang="en-US" altLang="en-US" sz="2000" b="1" dirty="0">
                <a:solidFill>
                  <a:srgbClr val="FF0000"/>
                </a:solidFill>
              </a:rPr>
              <a:t>.</a:t>
            </a:r>
            <a:endParaRPr lang="en-US" altLang="en-US" sz="2000" dirty="0"/>
          </a:p>
        </p:txBody>
      </p:sp>
      <p:pic>
        <p:nvPicPr>
          <p:cNvPr id="235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"/>
          <a:stretch>
            <a:fillRect/>
          </a:stretch>
        </p:blipFill>
        <p:spPr bwMode="auto">
          <a:xfrm>
            <a:off x="4937125" y="1079500"/>
            <a:ext cx="41179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604C3B-1F5D-4AE8-B577-09D10D563E64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9C4EF9-6DF4-4B93-89FD-BD47AB511376}"/>
                  </a:ext>
                </a:extLst>
              </p14:cNvPr>
              <p14:cNvContentPartPr/>
              <p14:nvPr/>
            </p14:nvContentPartPr>
            <p14:xfrm>
              <a:off x="457200" y="4457520"/>
              <a:ext cx="4521600" cy="88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9C4EF9-6DF4-4B93-89FD-BD47AB5113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60" y="4394160"/>
                <a:ext cx="4552920" cy="101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/>
          <a:p>
            <a:pPr eaLnBrk="1" fontAlgn="auto" hangingPunct="1">
              <a:spcAft>
                <a:spcPts val="0"/>
              </a:spcAft>
            </a:pPr>
            <a:r>
              <a:rPr lang="en-US" dirty="0"/>
              <a:t>Methods for Generating Parabola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90500" y="1295400"/>
            <a:ext cx="8763000" cy="5341462"/>
          </a:xfrm>
        </p:spPr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000" b="1" dirty="0"/>
              <a:t>Focus-</a:t>
            </a:r>
            <a:r>
              <a:rPr lang="en-US" altLang="en-US" sz="2000" b="1" dirty="0" err="1"/>
              <a:t>Directrix</a:t>
            </a:r>
            <a:r>
              <a:rPr lang="en-US" altLang="en-US" sz="2000" b="1" dirty="0"/>
              <a:t> Or Eccentricity Method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General method of constructing any conics when the distance of the focus from the </a:t>
            </a:r>
            <a:r>
              <a:rPr lang="en-US" altLang="en-US" sz="1800" dirty="0" err="1"/>
              <a:t>directrix</a:t>
            </a:r>
            <a:r>
              <a:rPr lang="en-US" altLang="en-US" sz="1800" dirty="0"/>
              <a:t> is known and e = 1.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For example, draw a parabola if the distance of the focus from the </a:t>
            </a:r>
            <a:r>
              <a:rPr lang="en-US" altLang="en-US" sz="1800" dirty="0" err="1"/>
              <a:t>directrix</a:t>
            </a:r>
            <a:r>
              <a:rPr lang="en-US" altLang="en-US" sz="1800" dirty="0"/>
              <a:t> is 55 mm.</a:t>
            </a:r>
            <a:endParaRPr lang="en-US" altLang="en-US" sz="1800" b="1" dirty="0"/>
          </a:p>
          <a:p>
            <a:pPr marL="514350" indent="-514350" eaLnBrk="1" hangingPunct="1"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000" b="1" dirty="0"/>
              <a:t>Rectangle Method and Parallelogram Method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This method is applicable when the axis (or abscissa) and the base (or double ordinate) of a parabola  are given or the conjugate axes with the angle between them is given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For example, draw a parabola having an abscissa of 30 mm and the double ordinate are 70 mm, or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Draw an parabola having conjugate axes of 60 mm and 40 mm long and inclined at 75</a:t>
            </a:r>
            <a:r>
              <a:rPr lang="en-US" altLang="en-US" sz="1800" baseline="30000" dirty="0"/>
              <a:t>º</a:t>
            </a:r>
            <a:r>
              <a:rPr lang="en-US" altLang="en-US" sz="1800" dirty="0"/>
              <a:t> to each other.</a:t>
            </a:r>
            <a:endParaRPr lang="en-US" altLang="en-US" sz="1800" b="1" dirty="0"/>
          </a:p>
          <a:p>
            <a:pPr marL="514350" indent="-514350" eaLnBrk="1" hangingPunct="1"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en-US" sz="2000" b="1" dirty="0"/>
              <a:t>Tangent Method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This method is applicable when the base and the inclination of tangents at open ends of the parabola with the base are given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altLang="en-US" sz="1800" dirty="0"/>
              <a:t>For example, draw a parabola if the base is 70 mm and the tangents at the base ends make 60° to the base.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2D373-1032-4A4A-A627-18E5854D8BB7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7812E5-B9AA-49D9-8E4C-11E15AA98EA3}"/>
                  </a:ext>
                </a:extLst>
              </p14:cNvPr>
              <p14:cNvContentPartPr/>
              <p14:nvPr/>
            </p14:nvContentPartPr>
            <p14:xfrm>
              <a:off x="603360" y="32511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7812E5-B9AA-49D9-8E4C-11E15AA98E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1878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FC8FB5-1A92-45F6-B72D-5627E1DEC7CD}"/>
                  </a:ext>
                </a:extLst>
              </p14:cNvPr>
              <p14:cNvContentPartPr/>
              <p14:nvPr/>
            </p14:nvContentPartPr>
            <p14:xfrm>
              <a:off x="412920" y="3244680"/>
              <a:ext cx="444600" cy="9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FC8FB5-1A92-45F6-B72D-5627E1DEC7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080" y="3181320"/>
                <a:ext cx="475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AF3C6C-6685-4218-8FCA-DDDD384C6375}"/>
                  </a:ext>
                </a:extLst>
              </p14:cNvPr>
              <p14:cNvContentPartPr/>
              <p14:nvPr/>
            </p14:nvContentPartPr>
            <p14:xfrm>
              <a:off x="590400" y="6076800"/>
              <a:ext cx="292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AF3C6C-6685-4218-8FCA-DDDD384C63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560" y="6013440"/>
                <a:ext cx="32400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2082800"/>
            <a:ext cx="4762500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 and axis CC' as shown.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F on CC' such that CF = 60 mm.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V at the midpoint of CF. Therefore, e = VF/ VC = 1.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V, erect a perpendicular VB = VF. Join CB.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a few points, say, 1, 2, 3, … on VC’ and erect perpendiculars through them meeting CB produced at 1', 2', 3', …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 as 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radius = 1–1', cut two arcs on the perpendicular through 1 to locate P1 and P1'. Similarly, with F as a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radii = 2–2', 3–3', etc., cut arcs on the corresponding perpendiculars to locate P2 and P2', P3 and P3', etc.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smooth curve passing through V, P1, P2, P3 … P3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300" y="1436469"/>
            <a:ext cx="4457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parabola if the distance of the focus from the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60 mm.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r>
              <a:rPr lang="en-US" dirty="0"/>
              <a:t>Focus-</a:t>
            </a:r>
            <a:r>
              <a:rPr lang="en-US" dirty="0" err="1"/>
              <a:t>Directrix</a:t>
            </a:r>
            <a:r>
              <a:rPr lang="en-US" dirty="0"/>
              <a:t> or Eccentricity Method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10554" y="1348154"/>
            <a:ext cx="11723" cy="5373321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98831" y="4114800"/>
            <a:ext cx="3505200" cy="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37748" y="12309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740526" y="192891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Directrix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669" y="652677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49669" y="394696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592986" y="408424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1270" y="38568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5948219" y="408424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074" y="38568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936497" y="345120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101444" y="408667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266183" y="408424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428968" y="408557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140417" y="4085577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765674" y="407385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112721" y="346059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276468" y="3169845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427380" y="2949663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159958" y="232642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7777019" y="1929170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00619" y="4740744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264744" y="500227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6438201" y="522979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7147172" y="5836123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777022" y="6264739"/>
            <a:ext cx="53999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68248" y="3456882"/>
            <a:ext cx="0" cy="669639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94516" y="315047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305564" y="1384602"/>
            <a:ext cx="2739886" cy="2727977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128443" y="2736228"/>
            <a:ext cx="0" cy="2567217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93182" y="2751205"/>
            <a:ext cx="0" cy="2567217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55967" y="2763228"/>
            <a:ext cx="0" cy="2567217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75691" y="1538701"/>
            <a:ext cx="0" cy="4733144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92673" y="1162854"/>
            <a:ext cx="0" cy="5671701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45848" y="384256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69768" y="384256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98479" y="383046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24286" y="38568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47025" y="383046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80559" y="339825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69834" y="287677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2'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5296" y="30565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1'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23303" y="275328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3'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91925" y="307697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101078" y="233000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21863" y="288080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745779" y="167539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13588" y="6192073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P5'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30449" y="553337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P4'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81260" y="4523443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P1'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30467" y="479516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P2'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387336" y="499495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P3'</a:t>
            </a:r>
          </a:p>
        </p:txBody>
      </p:sp>
      <p:cxnSp>
        <p:nvCxnSpPr>
          <p:cNvPr id="25600" name="Straight Connector 25599"/>
          <p:cNvCxnSpPr>
            <a:endCxn id="63" idx="0"/>
          </p:cNvCxnSpPr>
          <p:nvPr/>
        </p:nvCxnSpPr>
        <p:spPr>
          <a:xfrm flipV="1">
            <a:off x="6038584" y="3398258"/>
            <a:ext cx="228885" cy="116337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5" name="Straight Connector 25604"/>
          <p:cNvCxnSpPr>
            <a:stCxn id="65" idx="3"/>
          </p:cNvCxnSpPr>
          <p:nvPr/>
        </p:nvCxnSpPr>
        <p:spPr>
          <a:xfrm flipV="1">
            <a:off x="6211790" y="3150471"/>
            <a:ext cx="180000" cy="72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7" name="Straight Connector 25606"/>
          <p:cNvCxnSpPr/>
          <p:nvPr/>
        </p:nvCxnSpPr>
        <p:spPr>
          <a:xfrm flipV="1">
            <a:off x="6376550" y="2963989"/>
            <a:ext cx="153247" cy="30394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9" name="Straight Connector 25608"/>
          <p:cNvCxnSpPr/>
          <p:nvPr/>
        </p:nvCxnSpPr>
        <p:spPr>
          <a:xfrm>
            <a:off x="7044278" y="2304131"/>
            <a:ext cx="306025" cy="105621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1" name="Straight Connector 25610"/>
          <p:cNvCxnSpPr/>
          <p:nvPr/>
        </p:nvCxnSpPr>
        <p:spPr>
          <a:xfrm>
            <a:off x="7578725" y="1829281"/>
            <a:ext cx="400050" cy="228119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4" name="Straight Connector 25613"/>
          <p:cNvCxnSpPr/>
          <p:nvPr/>
        </p:nvCxnSpPr>
        <p:spPr>
          <a:xfrm>
            <a:off x="6019800" y="4697506"/>
            <a:ext cx="203503" cy="149412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7" name="Straight Connector 25616"/>
          <p:cNvCxnSpPr/>
          <p:nvPr/>
        </p:nvCxnSpPr>
        <p:spPr>
          <a:xfrm>
            <a:off x="6166720" y="5002279"/>
            <a:ext cx="209608" cy="54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9" name="Straight Connector 25618"/>
          <p:cNvCxnSpPr/>
          <p:nvPr/>
        </p:nvCxnSpPr>
        <p:spPr>
          <a:xfrm>
            <a:off x="6330467" y="5229799"/>
            <a:ext cx="255279" cy="54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1" name="Straight Connector 25620"/>
          <p:cNvCxnSpPr/>
          <p:nvPr/>
        </p:nvCxnSpPr>
        <p:spPr>
          <a:xfrm flipV="1">
            <a:off x="7052656" y="5789231"/>
            <a:ext cx="304800" cy="1524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26" name="Straight Connector 25625"/>
          <p:cNvCxnSpPr/>
          <p:nvPr/>
        </p:nvCxnSpPr>
        <p:spPr>
          <a:xfrm flipV="1">
            <a:off x="7536329" y="6197600"/>
            <a:ext cx="442446" cy="201231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246750" y="381288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Axis</a:t>
            </a:r>
          </a:p>
        </p:txBody>
      </p:sp>
      <p:sp>
        <p:nvSpPr>
          <p:cNvPr id="25627" name="Freeform 25626"/>
          <p:cNvSpPr/>
          <p:nvPr/>
        </p:nvSpPr>
        <p:spPr>
          <a:xfrm>
            <a:off x="5963531" y="1926138"/>
            <a:ext cx="1869745" cy="4353636"/>
          </a:xfrm>
          <a:custGeom>
            <a:avLst/>
            <a:gdLst>
              <a:gd name="connsiteX0" fmla="*/ 1869871 w 1869871"/>
              <a:gd name="connsiteY0" fmla="*/ 0 h 4353636"/>
              <a:gd name="connsiteX1" fmla="*/ 1242074 w 1869871"/>
              <a:gd name="connsiteY1" fmla="*/ 382137 h 4353636"/>
              <a:gd name="connsiteX2" fmla="*/ 518742 w 1869871"/>
              <a:gd name="connsiteY2" fmla="*/ 1023582 h 4353636"/>
              <a:gd name="connsiteX3" fmla="*/ 382265 w 1869871"/>
              <a:gd name="connsiteY3" fmla="*/ 1241946 h 4353636"/>
              <a:gd name="connsiteX4" fmla="*/ 177548 w 1869871"/>
              <a:gd name="connsiteY4" fmla="*/ 1555845 h 4353636"/>
              <a:gd name="connsiteX5" fmla="*/ 127 w 1869871"/>
              <a:gd name="connsiteY5" fmla="*/ 2142698 h 4353636"/>
              <a:gd name="connsiteX6" fmla="*/ 204844 w 1869871"/>
              <a:gd name="connsiteY6" fmla="*/ 2825086 h 4353636"/>
              <a:gd name="connsiteX7" fmla="*/ 395912 w 1869871"/>
              <a:gd name="connsiteY7" fmla="*/ 3084394 h 4353636"/>
              <a:gd name="connsiteX8" fmla="*/ 546038 w 1869871"/>
              <a:gd name="connsiteY8" fmla="*/ 3343701 h 4353636"/>
              <a:gd name="connsiteX9" fmla="*/ 1283017 w 1869871"/>
              <a:gd name="connsiteY9" fmla="*/ 3944203 h 4353636"/>
              <a:gd name="connsiteX10" fmla="*/ 1869871 w 1869871"/>
              <a:gd name="connsiteY10" fmla="*/ 4353636 h 4353636"/>
              <a:gd name="connsiteX0" fmla="*/ 1869871 w 1869871"/>
              <a:gd name="connsiteY0" fmla="*/ 0 h 4353636"/>
              <a:gd name="connsiteX1" fmla="*/ 1242074 w 1869871"/>
              <a:gd name="connsiteY1" fmla="*/ 382137 h 4353636"/>
              <a:gd name="connsiteX2" fmla="*/ 518742 w 1869871"/>
              <a:gd name="connsiteY2" fmla="*/ 1023582 h 4353636"/>
              <a:gd name="connsiteX3" fmla="*/ 382265 w 1869871"/>
              <a:gd name="connsiteY3" fmla="*/ 1241946 h 4353636"/>
              <a:gd name="connsiteX4" fmla="*/ 177548 w 1869871"/>
              <a:gd name="connsiteY4" fmla="*/ 1555845 h 4353636"/>
              <a:gd name="connsiteX5" fmla="*/ 127 w 1869871"/>
              <a:gd name="connsiteY5" fmla="*/ 2142698 h 4353636"/>
              <a:gd name="connsiteX6" fmla="*/ 204844 w 1869871"/>
              <a:gd name="connsiteY6" fmla="*/ 2825086 h 4353636"/>
              <a:gd name="connsiteX7" fmla="*/ 354969 w 1869871"/>
              <a:gd name="connsiteY7" fmla="*/ 3084394 h 4353636"/>
              <a:gd name="connsiteX8" fmla="*/ 546038 w 1869871"/>
              <a:gd name="connsiteY8" fmla="*/ 3343701 h 4353636"/>
              <a:gd name="connsiteX9" fmla="*/ 1283017 w 1869871"/>
              <a:gd name="connsiteY9" fmla="*/ 3944203 h 4353636"/>
              <a:gd name="connsiteX10" fmla="*/ 1869871 w 1869871"/>
              <a:gd name="connsiteY10" fmla="*/ 4353636 h 4353636"/>
              <a:gd name="connsiteX0" fmla="*/ 1869780 w 1869780"/>
              <a:gd name="connsiteY0" fmla="*/ 0 h 4353636"/>
              <a:gd name="connsiteX1" fmla="*/ 1241983 w 1869780"/>
              <a:gd name="connsiteY1" fmla="*/ 382137 h 4353636"/>
              <a:gd name="connsiteX2" fmla="*/ 518651 w 1869780"/>
              <a:gd name="connsiteY2" fmla="*/ 1023582 h 4353636"/>
              <a:gd name="connsiteX3" fmla="*/ 382174 w 1869780"/>
              <a:gd name="connsiteY3" fmla="*/ 1241946 h 4353636"/>
              <a:gd name="connsiteX4" fmla="*/ 177457 w 1869780"/>
              <a:gd name="connsiteY4" fmla="*/ 1555845 h 4353636"/>
              <a:gd name="connsiteX5" fmla="*/ 36 w 1869780"/>
              <a:gd name="connsiteY5" fmla="*/ 2142698 h 4353636"/>
              <a:gd name="connsiteX6" fmla="*/ 163810 w 1869780"/>
              <a:gd name="connsiteY6" fmla="*/ 2784142 h 4353636"/>
              <a:gd name="connsiteX7" fmla="*/ 354878 w 1869780"/>
              <a:gd name="connsiteY7" fmla="*/ 3084394 h 4353636"/>
              <a:gd name="connsiteX8" fmla="*/ 545947 w 1869780"/>
              <a:gd name="connsiteY8" fmla="*/ 3343701 h 4353636"/>
              <a:gd name="connsiteX9" fmla="*/ 1282926 w 1869780"/>
              <a:gd name="connsiteY9" fmla="*/ 3944203 h 4353636"/>
              <a:gd name="connsiteX10" fmla="*/ 1869780 w 1869780"/>
              <a:gd name="connsiteY10" fmla="*/ 4353636 h 4353636"/>
              <a:gd name="connsiteX0" fmla="*/ 1869780 w 1869780"/>
              <a:gd name="connsiteY0" fmla="*/ 0 h 4353636"/>
              <a:gd name="connsiteX1" fmla="*/ 1241983 w 1869780"/>
              <a:gd name="connsiteY1" fmla="*/ 382137 h 4353636"/>
              <a:gd name="connsiteX2" fmla="*/ 518651 w 1869780"/>
              <a:gd name="connsiteY2" fmla="*/ 1023582 h 4353636"/>
              <a:gd name="connsiteX3" fmla="*/ 338632 w 1869780"/>
              <a:gd name="connsiteY3" fmla="*/ 1241946 h 4353636"/>
              <a:gd name="connsiteX4" fmla="*/ 177457 w 1869780"/>
              <a:gd name="connsiteY4" fmla="*/ 1555845 h 4353636"/>
              <a:gd name="connsiteX5" fmla="*/ 36 w 1869780"/>
              <a:gd name="connsiteY5" fmla="*/ 2142698 h 4353636"/>
              <a:gd name="connsiteX6" fmla="*/ 163810 w 1869780"/>
              <a:gd name="connsiteY6" fmla="*/ 2784142 h 4353636"/>
              <a:gd name="connsiteX7" fmla="*/ 354878 w 1869780"/>
              <a:gd name="connsiteY7" fmla="*/ 3084394 h 4353636"/>
              <a:gd name="connsiteX8" fmla="*/ 545947 w 1869780"/>
              <a:gd name="connsiteY8" fmla="*/ 3343701 h 4353636"/>
              <a:gd name="connsiteX9" fmla="*/ 1282926 w 1869780"/>
              <a:gd name="connsiteY9" fmla="*/ 3944203 h 4353636"/>
              <a:gd name="connsiteX10" fmla="*/ 1869780 w 1869780"/>
              <a:gd name="connsiteY10" fmla="*/ 4353636 h 4353636"/>
              <a:gd name="connsiteX0" fmla="*/ 1869745 w 1869745"/>
              <a:gd name="connsiteY0" fmla="*/ 0 h 4353636"/>
              <a:gd name="connsiteX1" fmla="*/ 1241948 w 1869745"/>
              <a:gd name="connsiteY1" fmla="*/ 382137 h 4353636"/>
              <a:gd name="connsiteX2" fmla="*/ 518616 w 1869745"/>
              <a:gd name="connsiteY2" fmla="*/ 1023582 h 4353636"/>
              <a:gd name="connsiteX3" fmla="*/ 338597 w 1869745"/>
              <a:gd name="connsiteY3" fmla="*/ 1241946 h 4353636"/>
              <a:gd name="connsiteX4" fmla="*/ 162907 w 1869745"/>
              <a:gd name="connsiteY4" fmla="*/ 1555845 h 4353636"/>
              <a:gd name="connsiteX5" fmla="*/ 1 w 1869745"/>
              <a:gd name="connsiteY5" fmla="*/ 2142698 h 4353636"/>
              <a:gd name="connsiteX6" fmla="*/ 163775 w 1869745"/>
              <a:gd name="connsiteY6" fmla="*/ 2784142 h 4353636"/>
              <a:gd name="connsiteX7" fmla="*/ 354843 w 1869745"/>
              <a:gd name="connsiteY7" fmla="*/ 3084394 h 4353636"/>
              <a:gd name="connsiteX8" fmla="*/ 545912 w 1869745"/>
              <a:gd name="connsiteY8" fmla="*/ 3343701 h 4353636"/>
              <a:gd name="connsiteX9" fmla="*/ 1282891 w 1869745"/>
              <a:gd name="connsiteY9" fmla="*/ 3944203 h 4353636"/>
              <a:gd name="connsiteX10" fmla="*/ 1869745 w 1869745"/>
              <a:gd name="connsiteY10" fmla="*/ 4353636 h 435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9745" h="4353636">
                <a:moveTo>
                  <a:pt x="1869745" y="0"/>
                </a:moveTo>
                <a:cubicBezTo>
                  <a:pt x="1668440" y="105770"/>
                  <a:pt x="1467136" y="211540"/>
                  <a:pt x="1241948" y="382137"/>
                </a:cubicBezTo>
                <a:cubicBezTo>
                  <a:pt x="1016760" y="552734"/>
                  <a:pt x="669174" y="880281"/>
                  <a:pt x="518616" y="1023582"/>
                </a:cubicBezTo>
                <a:cubicBezTo>
                  <a:pt x="368058" y="1166883"/>
                  <a:pt x="397882" y="1153236"/>
                  <a:pt x="338597" y="1241946"/>
                </a:cubicBezTo>
                <a:cubicBezTo>
                  <a:pt x="279312" y="1330656"/>
                  <a:pt x="219340" y="1405720"/>
                  <a:pt x="162907" y="1555845"/>
                </a:cubicBezTo>
                <a:cubicBezTo>
                  <a:pt x="106474" y="1705970"/>
                  <a:pt x="-144" y="1937982"/>
                  <a:pt x="1" y="2142698"/>
                </a:cubicBezTo>
                <a:cubicBezTo>
                  <a:pt x="146" y="2347414"/>
                  <a:pt x="104635" y="2627193"/>
                  <a:pt x="163775" y="2784142"/>
                </a:cubicBezTo>
                <a:cubicBezTo>
                  <a:pt x="222915" y="2941091"/>
                  <a:pt x="291154" y="2991134"/>
                  <a:pt x="354843" y="3084394"/>
                </a:cubicBezTo>
                <a:cubicBezTo>
                  <a:pt x="418532" y="3177654"/>
                  <a:pt x="391237" y="3200399"/>
                  <a:pt x="545912" y="3343701"/>
                </a:cubicBezTo>
                <a:cubicBezTo>
                  <a:pt x="700587" y="3487003"/>
                  <a:pt x="1062252" y="3775881"/>
                  <a:pt x="1282891" y="3944203"/>
                </a:cubicBezTo>
                <a:cubicBezTo>
                  <a:pt x="1503530" y="4112525"/>
                  <a:pt x="1686637" y="4233080"/>
                  <a:pt x="1869745" y="4353636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TextBox 104"/>
          <p:cNvSpPr txBox="1"/>
          <p:nvPr/>
        </p:nvSpPr>
        <p:spPr>
          <a:xfrm>
            <a:off x="8762498" y="3930355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C"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941903" y="201395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4'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536329" y="139817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5'</a:t>
            </a:r>
          </a:p>
        </p:txBody>
      </p:sp>
      <p:sp>
        <p:nvSpPr>
          <p:cNvPr id="118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19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20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29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5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 animBg="1"/>
      <p:bldP spid="18" grpId="0"/>
      <p:bldP spid="19" grpId="0" animBg="1"/>
      <p:bldP spid="20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03" grpId="0"/>
      <p:bldP spid="25627" grpId="0" animBg="1"/>
      <p:bldP spid="105" grpId="0"/>
      <p:bldP spid="116" grpId="0"/>
      <p:bldP spid="1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477054"/>
          </a:xfrm>
        </p:spPr>
        <p:txBody>
          <a:bodyPr/>
          <a:lstStyle/>
          <a:p>
            <a:pPr algn="l"/>
            <a:r>
              <a:rPr lang="en-US" dirty="0"/>
              <a:t>Conic Sections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95400"/>
            <a:ext cx="4343400" cy="49398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An </a:t>
            </a:r>
            <a:r>
              <a:rPr lang="en-US" sz="2000" i="1" dirty="0">
                <a:solidFill>
                  <a:srgbClr val="7030A0"/>
                </a:solidFill>
              </a:rPr>
              <a:t>ellipse</a:t>
            </a:r>
            <a:r>
              <a:rPr lang="en-US" sz="2000" i="1" dirty="0"/>
              <a:t> </a:t>
            </a:r>
            <a:r>
              <a:rPr lang="en-US" sz="2000" dirty="0"/>
              <a:t>is obtained when a section plane </a:t>
            </a:r>
            <a:r>
              <a:rPr lang="en-US" sz="2000" i="1" dirty="0"/>
              <a:t>A</a:t>
            </a:r>
            <a:r>
              <a:rPr lang="en-US" sz="2000" dirty="0"/>
              <a:t>–</a:t>
            </a:r>
            <a:r>
              <a:rPr lang="en-US" sz="2000" i="1" dirty="0"/>
              <a:t>A</a:t>
            </a:r>
            <a:r>
              <a:rPr lang="en-US" sz="2000" dirty="0"/>
              <a:t>, inclined to the axis cuts all the generators of the cone.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A </a:t>
            </a:r>
            <a:r>
              <a:rPr lang="en-US" sz="2000" i="1" dirty="0">
                <a:solidFill>
                  <a:srgbClr val="7030A0"/>
                </a:solidFill>
              </a:rPr>
              <a:t>parabola</a:t>
            </a:r>
            <a:r>
              <a:rPr lang="en-US" sz="2000" i="1" dirty="0"/>
              <a:t> </a:t>
            </a:r>
            <a:r>
              <a:rPr lang="en-US" sz="2000" dirty="0"/>
              <a:t>is obtained when a section plane </a:t>
            </a:r>
            <a:r>
              <a:rPr lang="en-US" sz="2000" i="1" dirty="0"/>
              <a:t>B</a:t>
            </a:r>
            <a:r>
              <a:rPr lang="en-US" sz="2000" dirty="0"/>
              <a:t>–</a:t>
            </a:r>
            <a:r>
              <a:rPr lang="en-US" sz="2000" i="1" dirty="0"/>
              <a:t>B</a:t>
            </a:r>
            <a:r>
              <a:rPr lang="en-US" sz="2000" dirty="0"/>
              <a:t>, parallel to one of the generators cuts the cone. The section plane will definitely cut the base of the cone.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A </a:t>
            </a:r>
            <a:r>
              <a:rPr lang="en-US" sz="2000" i="1" dirty="0">
                <a:solidFill>
                  <a:srgbClr val="7030A0"/>
                </a:solidFill>
              </a:rPr>
              <a:t>hyperbola</a:t>
            </a:r>
            <a:r>
              <a:rPr lang="en-US" sz="2000" i="1" dirty="0"/>
              <a:t> </a:t>
            </a:r>
            <a:r>
              <a:rPr lang="en-US" sz="2000" dirty="0"/>
              <a:t>is obtained when a section plane </a:t>
            </a:r>
            <a:r>
              <a:rPr lang="en-US" sz="2000" i="1" dirty="0"/>
              <a:t>C</a:t>
            </a:r>
            <a:r>
              <a:rPr lang="en-US" sz="2000" dirty="0"/>
              <a:t>–</a:t>
            </a:r>
            <a:r>
              <a:rPr lang="en-US" sz="2000" i="1" dirty="0"/>
              <a:t>C</a:t>
            </a:r>
            <a:r>
              <a:rPr lang="en-US" sz="2000" dirty="0"/>
              <a:t>, inclined to the axis cuts the cone on one side of the axis.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A </a:t>
            </a:r>
            <a:r>
              <a:rPr lang="en-US" sz="2000" i="1" dirty="0">
                <a:solidFill>
                  <a:srgbClr val="7030A0"/>
                </a:solidFill>
              </a:rPr>
              <a:t>rectangular hyperbola </a:t>
            </a:r>
            <a:r>
              <a:rPr lang="en-US" sz="2000" dirty="0"/>
              <a:t>is obtained when a section plane </a:t>
            </a:r>
            <a:r>
              <a:rPr lang="en-US" sz="2000" i="1" dirty="0"/>
              <a:t>D</a:t>
            </a:r>
            <a:r>
              <a:rPr lang="en-US" sz="2000" dirty="0"/>
              <a:t>–</a:t>
            </a:r>
            <a:r>
              <a:rPr lang="en-US" sz="2000" i="1" dirty="0"/>
              <a:t>D</a:t>
            </a:r>
            <a:r>
              <a:rPr lang="en-US" sz="2000" dirty="0"/>
              <a:t>, parallel to the axis cuts the cone.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5486400" y="851569"/>
            <a:ext cx="2743200" cy="248068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5562600" y="1471741"/>
            <a:ext cx="317500" cy="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</a:t>
            </a: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7467600" y="513294"/>
            <a:ext cx="317500" cy="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6675438" y="465137"/>
            <a:ext cx="334962" cy="27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O</a:t>
            </a:r>
          </a:p>
        </p:txBody>
      </p:sp>
      <p:sp>
        <p:nvSpPr>
          <p:cNvPr id="32" name="Oval 31"/>
          <p:cNvSpPr/>
          <p:nvPr/>
        </p:nvSpPr>
        <p:spPr>
          <a:xfrm>
            <a:off x="5486400" y="3200400"/>
            <a:ext cx="2743200" cy="3406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58000" y="738811"/>
            <a:ext cx="0" cy="266400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6877050" y="2039851"/>
            <a:ext cx="0" cy="266400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8" idx="1"/>
          </p:cNvCxnSpPr>
          <p:nvPr/>
        </p:nvCxnSpPr>
        <p:spPr bwMode="auto">
          <a:xfrm flipV="1">
            <a:off x="6934200" y="1495232"/>
            <a:ext cx="762000" cy="2400815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6702425" y="3783658"/>
            <a:ext cx="308040" cy="2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</a:t>
            </a:r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7696135" y="1358982"/>
            <a:ext cx="308040" cy="27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C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 flipH="1" flipV="1">
            <a:off x="7772400" y="2261050"/>
            <a:ext cx="0" cy="1465860"/>
          </a:xfrm>
          <a:prstGeom prst="line">
            <a:avLst/>
          </a:prstGeom>
          <a:ln w="3492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696200" y="3791863"/>
            <a:ext cx="327083" cy="27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</a:t>
            </a: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7772342" y="2156514"/>
            <a:ext cx="327083" cy="27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6019800" y="964327"/>
            <a:ext cx="1600200" cy="287534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5791200" y="3622748"/>
            <a:ext cx="309679" cy="27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B</a:t>
            </a:r>
          </a:p>
        </p:txBody>
      </p:sp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7543684" y="803412"/>
            <a:ext cx="309679" cy="27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829236" y="832449"/>
            <a:ext cx="1828800" cy="101482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43" y="4472060"/>
            <a:ext cx="1304657" cy="127417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879" y="4366088"/>
            <a:ext cx="1112059" cy="1511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1513" y="4348374"/>
            <a:ext cx="986346" cy="14160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4F3F8"/>
              </a:clrFrom>
              <a:clrTo>
                <a:srgbClr val="F4F3F8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8675" r="23031"/>
          <a:stretch/>
        </p:blipFill>
        <p:spPr>
          <a:xfrm>
            <a:off x="8305800" y="4472060"/>
            <a:ext cx="762000" cy="1404938"/>
          </a:xfrm>
          <a:prstGeom prst="rect">
            <a:avLst/>
          </a:prstGeom>
        </p:spPr>
      </p:pic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6607175" y="3279150"/>
            <a:ext cx="336550" cy="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60AAC-0986-4567-A6A4-39B8E8759612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00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7" grpId="0"/>
      <p:bldP spid="28" grpId="0"/>
      <p:bldP spid="24" grpId="0"/>
      <p:bldP spid="25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1520096"/>
            <a:ext cx="349640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double ordinate RS = 70 mm. At midpoint K erect a perpendicular KV = 30 mm to represent the abscissa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a rectangle RSMN such that SM = KV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RN and RK into the same number of equal parts, say 5. Number the divisions as 1, 2, 3, 4 and 1', 2', 3', 4', starting from 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V–1, V–2, V–3 and V–4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300" y="701189"/>
            <a:ext cx="31916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parabola having an abscissa of 30 mm and the double ordinate of 70 mm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r"/>
            <a:r>
              <a:rPr lang="en-US" dirty="0"/>
              <a:t>Rectangle Method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8"/>
          <a:stretch>
            <a:fillRect/>
          </a:stretch>
        </p:blipFill>
        <p:spPr bwMode="auto">
          <a:xfrm>
            <a:off x="3644411" y="1416808"/>
            <a:ext cx="5313485" cy="33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4300" y="4812408"/>
            <a:ext cx="85725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+mj-lt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1', 2', 3' and 4', draw lines parallel to KV to meet V–1 at P1, V–2 at P2, V–3 at P3 and V–4 at P4, respectively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P5, P6, P7 and P8 in the other half of the rectangle in a similar way. Alternatively, these points can be obtained by drawing lines parallel to RS through P1, P2, P3 and P4. For example, draw P1– P8 such that          P1– x = x– P8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P1, P2, P3 … P8 to obtain the parabola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1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30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8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r>
              <a:rPr lang="en-US" dirty="0"/>
              <a:t>Construction by Rectangle Method</a:t>
            </a:r>
          </a:p>
        </p:txBody>
      </p:sp>
      <p:sp>
        <p:nvSpPr>
          <p:cNvPr id="94" name="Rectangle 2"/>
          <p:cNvSpPr>
            <a:spLocks noChangeArrowheads="1"/>
          </p:cNvSpPr>
          <p:nvPr/>
        </p:nvSpPr>
        <p:spPr bwMode="auto">
          <a:xfrm>
            <a:off x="1951892" y="1858108"/>
            <a:ext cx="5029200" cy="403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5" name="Line 3"/>
          <p:cNvSpPr>
            <a:spLocks noChangeShapeType="1"/>
          </p:cNvSpPr>
          <p:nvPr/>
        </p:nvSpPr>
        <p:spPr bwMode="auto">
          <a:xfrm flipV="1">
            <a:off x="4466492" y="1845408"/>
            <a:ext cx="0" cy="4089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6" name="Line 4"/>
          <p:cNvSpPr>
            <a:spLocks noChangeShapeType="1"/>
          </p:cNvSpPr>
          <p:nvPr/>
        </p:nvSpPr>
        <p:spPr bwMode="auto">
          <a:xfrm>
            <a:off x="1875692" y="3877408"/>
            <a:ext cx="15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7" name="Line 5"/>
          <p:cNvSpPr>
            <a:spLocks noChangeShapeType="1"/>
          </p:cNvSpPr>
          <p:nvPr/>
        </p:nvSpPr>
        <p:spPr bwMode="auto">
          <a:xfrm>
            <a:off x="1875692" y="3191608"/>
            <a:ext cx="15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8" name="Line 6"/>
          <p:cNvSpPr>
            <a:spLocks noChangeShapeType="1"/>
          </p:cNvSpPr>
          <p:nvPr/>
        </p:nvSpPr>
        <p:spPr bwMode="auto">
          <a:xfrm>
            <a:off x="1875692" y="2518508"/>
            <a:ext cx="15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9" name="Line 7"/>
          <p:cNvSpPr>
            <a:spLocks noChangeShapeType="1"/>
          </p:cNvSpPr>
          <p:nvPr/>
        </p:nvSpPr>
        <p:spPr bwMode="auto">
          <a:xfrm>
            <a:off x="1875692" y="5236308"/>
            <a:ext cx="15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0" name="Line 8"/>
          <p:cNvSpPr>
            <a:spLocks noChangeShapeType="1"/>
          </p:cNvSpPr>
          <p:nvPr/>
        </p:nvSpPr>
        <p:spPr bwMode="auto">
          <a:xfrm>
            <a:off x="1875692" y="4563208"/>
            <a:ext cx="152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1" name="Line 9"/>
          <p:cNvSpPr>
            <a:spLocks noChangeShapeType="1"/>
          </p:cNvSpPr>
          <p:nvPr/>
        </p:nvSpPr>
        <p:spPr bwMode="auto">
          <a:xfrm>
            <a:off x="3171092" y="583320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2" name="Line 10"/>
          <p:cNvSpPr>
            <a:spLocks noChangeShapeType="1"/>
          </p:cNvSpPr>
          <p:nvPr/>
        </p:nvSpPr>
        <p:spPr bwMode="auto">
          <a:xfrm>
            <a:off x="4009292" y="583320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3" name="Line 11"/>
          <p:cNvSpPr>
            <a:spLocks noChangeShapeType="1"/>
          </p:cNvSpPr>
          <p:nvPr/>
        </p:nvSpPr>
        <p:spPr bwMode="auto">
          <a:xfrm>
            <a:off x="3602892" y="583320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4" name="Line 12"/>
          <p:cNvSpPr>
            <a:spLocks noChangeShapeType="1"/>
          </p:cNvSpPr>
          <p:nvPr/>
        </p:nvSpPr>
        <p:spPr bwMode="auto">
          <a:xfrm>
            <a:off x="2739292" y="583320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5" name="Line 13"/>
          <p:cNvSpPr>
            <a:spLocks noChangeShapeType="1"/>
          </p:cNvSpPr>
          <p:nvPr/>
        </p:nvSpPr>
        <p:spPr bwMode="auto">
          <a:xfrm>
            <a:off x="2332892" y="5833208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06" name="Text Box 14"/>
          <p:cNvSpPr txBox="1">
            <a:spLocks noChangeArrowheads="1"/>
          </p:cNvSpPr>
          <p:nvPr/>
        </p:nvSpPr>
        <p:spPr bwMode="auto">
          <a:xfrm>
            <a:off x="1670904" y="50712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07" name="Text Box 15"/>
          <p:cNvSpPr txBox="1">
            <a:spLocks noChangeArrowheads="1"/>
          </p:cNvSpPr>
          <p:nvPr/>
        </p:nvSpPr>
        <p:spPr bwMode="auto">
          <a:xfrm>
            <a:off x="1670904" y="43854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670904" y="36996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09" name="Text Box 17"/>
          <p:cNvSpPr txBox="1">
            <a:spLocks noChangeArrowheads="1"/>
          </p:cNvSpPr>
          <p:nvPr/>
        </p:nvSpPr>
        <p:spPr bwMode="auto">
          <a:xfrm>
            <a:off x="1670904" y="30138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0" name="Text Box 18"/>
          <p:cNvSpPr txBox="1">
            <a:spLocks noChangeArrowheads="1"/>
          </p:cNvSpPr>
          <p:nvPr/>
        </p:nvSpPr>
        <p:spPr bwMode="auto">
          <a:xfrm>
            <a:off x="1670904" y="23280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1" name="Text Box 19"/>
          <p:cNvSpPr txBox="1">
            <a:spLocks noChangeArrowheads="1"/>
          </p:cNvSpPr>
          <p:nvPr/>
        </p:nvSpPr>
        <p:spPr bwMode="auto">
          <a:xfrm>
            <a:off x="1709004" y="17184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2" name="Text Box 20"/>
          <p:cNvSpPr txBox="1">
            <a:spLocks noChangeArrowheads="1"/>
          </p:cNvSpPr>
          <p:nvPr/>
        </p:nvSpPr>
        <p:spPr bwMode="auto">
          <a:xfrm>
            <a:off x="2190017" y="592052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3" name="Text Box 21"/>
          <p:cNvSpPr txBox="1">
            <a:spLocks noChangeArrowheads="1"/>
          </p:cNvSpPr>
          <p:nvPr/>
        </p:nvSpPr>
        <p:spPr bwMode="auto">
          <a:xfrm>
            <a:off x="2599592" y="590940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4" name="Text Box 22"/>
          <p:cNvSpPr txBox="1">
            <a:spLocks noChangeArrowheads="1"/>
          </p:cNvSpPr>
          <p:nvPr/>
        </p:nvSpPr>
        <p:spPr bwMode="auto">
          <a:xfrm>
            <a:off x="3009167" y="592369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5" name="Text Box 23"/>
          <p:cNvSpPr txBox="1">
            <a:spLocks noChangeArrowheads="1"/>
          </p:cNvSpPr>
          <p:nvPr/>
        </p:nvSpPr>
        <p:spPr bwMode="auto">
          <a:xfrm>
            <a:off x="3418742" y="592528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6" name="Text Box 24"/>
          <p:cNvSpPr txBox="1">
            <a:spLocks noChangeArrowheads="1"/>
          </p:cNvSpPr>
          <p:nvPr/>
        </p:nvSpPr>
        <p:spPr bwMode="auto">
          <a:xfrm>
            <a:off x="3828317" y="592687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7" name="Text Box 25"/>
          <p:cNvSpPr txBox="1">
            <a:spLocks noChangeArrowheads="1"/>
          </p:cNvSpPr>
          <p:nvPr/>
        </p:nvSpPr>
        <p:spPr bwMode="auto">
          <a:xfrm>
            <a:off x="4326792" y="586495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8" name="Oval 26"/>
          <p:cNvSpPr>
            <a:spLocks noChangeArrowheads="1"/>
          </p:cNvSpPr>
          <p:nvPr/>
        </p:nvSpPr>
        <p:spPr bwMode="auto">
          <a:xfrm>
            <a:off x="1901092" y="58459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19" name="Oval 27"/>
          <p:cNvSpPr>
            <a:spLocks noChangeArrowheads="1"/>
          </p:cNvSpPr>
          <p:nvPr/>
        </p:nvSpPr>
        <p:spPr bwMode="auto">
          <a:xfrm>
            <a:off x="4428392" y="18200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0" name="Oval 28"/>
          <p:cNvSpPr>
            <a:spLocks noChangeArrowheads="1"/>
          </p:cNvSpPr>
          <p:nvPr/>
        </p:nvSpPr>
        <p:spPr bwMode="auto">
          <a:xfrm>
            <a:off x="6930292" y="58332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1" name="Line 29"/>
          <p:cNvSpPr>
            <a:spLocks noChangeShapeType="1"/>
          </p:cNvSpPr>
          <p:nvPr/>
        </p:nvSpPr>
        <p:spPr bwMode="auto">
          <a:xfrm flipV="1">
            <a:off x="1951892" y="1870808"/>
            <a:ext cx="2514600" cy="33528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2" name="Line 30"/>
          <p:cNvSpPr>
            <a:spLocks noChangeShapeType="1"/>
          </p:cNvSpPr>
          <p:nvPr/>
        </p:nvSpPr>
        <p:spPr bwMode="auto">
          <a:xfrm flipV="1">
            <a:off x="1951892" y="1870808"/>
            <a:ext cx="2514600" cy="2667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3" name="Line 31"/>
          <p:cNvSpPr>
            <a:spLocks noChangeShapeType="1"/>
          </p:cNvSpPr>
          <p:nvPr/>
        </p:nvSpPr>
        <p:spPr bwMode="auto">
          <a:xfrm flipV="1">
            <a:off x="1951892" y="1870808"/>
            <a:ext cx="2514600" cy="19812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4" name="Line 32"/>
          <p:cNvSpPr>
            <a:spLocks noChangeShapeType="1"/>
          </p:cNvSpPr>
          <p:nvPr/>
        </p:nvSpPr>
        <p:spPr bwMode="auto">
          <a:xfrm flipV="1">
            <a:off x="1951892" y="1870808"/>
            <a:ext cx="2514600" cy="1295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25" name="Line 33"/>
          <p:cNvSpPr>
            <a:spLocks noChangeShapeType="1"/>
          </p:cNvSpPr>
          <p:nvPr/>
        </p:nvSpPr>
        <p:spPr bwMode="auto">
          <a:xfrm flipV="1">
            <a:off x="1944201" y="1870808"/>
            <a:ext cx="2522291" cy="6413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26" name="Group 34"/>
          <p:cNvGrpSpPr>
            <a:grpSpLocks/>
          </p:cNvGrpSpPr>
          <p:nvPr/>
        </p:nvGrpSpPr>
        <p:grpSpPr bwMode="auto">
          <a:xfrm>
            <a:off x="6892192" y="1680308"/>
            <a:ext cx="393700" cy="3689350"/>
            <a:chOff x="4304" y="840"/>
            <a:chExt cx="248" cy="2324"/>
          </a:xfrm>
        </p:grpSpPr>
        <p:sp>
          <p:nvSpPr>
            <p:cNvPr id="127" name="Line 35"/>
            <p:cNvSpPr>
              <a:spLocks noChangeShapeType="1"/>
            </p:cNvSpPr>
            <p:nvPr/>
          </p:nvSpPr>
          <p:spPr bwMode="auto">
            <a:xfrm>
              <a:off x="4304" y="2200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28" name="Line 36"/>
            <p:cNvSpPr>
              <a:spLocks noChangeShapeType="1"/>
            </p:cNvSpPr>
            <p:nvPr/>
          </p:nvSpPr>
          <p:spPr bwMode="auto">
            <a:xfrm>
              <a:off x="4304" y="1768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29" name="Line 37"/>
            <p:cNvSpPr>
              <a:spLocks noChangeShapeType="1"/>
            </p:cNvSpPr>
            <p:nvPr/>
          </p:nvSpPr>
          <p:spPr bwMode="auto">
            <a:xfrm>
              <a:off x="4304" y="1344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30" name="Line 38"/>
            <p:cNvSpPr>
              <a:spLocks noChangeShapeType="1"/>
            </p:cNvSpPr>
            <p:nvPr/>
          </p:nvSpPr>
          <p:spPr bwMode="auto">
            <a:xfrm>
              <a:off x="4304" y="3056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31" name="Line 39"/>
            <p:cNvSpPr>
              <a:spLocks noChangeShapeType="1"/>
            </p:cNvSpPr>
            <p:nvPr/>
          </p:nvSpPr>
          <p:spPr bwMode="auto">
            <a:xfrm>
              <a:off x="4304" y="2632"/>
              <a:ext cx="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32" name="Text Box 40"/>
            <p:cNvSpPr txBox="1">
              <a:spLocks noChangeArrowheads="1"/>
            </p:cNvSpPr>
            <p:nvPr/>
          </p:nvSpPr>
          <p:spPr bwMode="auto">
            <a:xfrm>
              <a:off x="4372" y="2952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33" name="Text Box 41"/>
            <p:cNvSpPr txBox="1">
              <a:spLocks noChangeArrowheads="1"/>
            </p:cNvSpPr>
            <p:nvPr/>
          </p:nvSpPr>
          <p:spPr bwMode="auto">
            <a:xfrm>
              <a:off x="4372" y="252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34" name="Text Box 42"/>
            <p:cNvSpPr txBox="1">
              <a:spLocks noChangeArrowheads="1"/>
            </p:cNvSpPr>
            <p:nvPr/>
          </p:nvSpPr>
          <p:spPr bwMode="auto">
            <a:xfrm>
              <a:off x="4372" y="2088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35" name="Text Box 43"/>
            <p:cNvSpPr txBox="1">
              <a:spLocks noChangeArrowheads="1"/>
            </p:cNvSpPr>
            <p:nvPr/>
          </p:nvSpPr>
          <p:spPr bwMode="auto">
            <a:xfrm>
              <a:off x="4372" y="1656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36" name="Text Box 44"/>
            <p:cNvSpPr txBox="1">
              <a:spLocks noChangeArrowheads="1"/>
            </p:cNvSpPr>
            <p:nvPr/>
          </p:nvSpPr>
          <p:spPr bwMode="auto">
            <a:xfrm>
              <a:off x="4372" y="1224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37" name="Text Box 45"/>
            <p:cNvSpPr txBox="1">
              <a:spLocks noChangeArrowheads="1"/>
            </p:cNvSpPr>
            <p:nvPr/>
          </p:nvSpPr>
          <p:spPr bwMode="auto">
            <a:xfrm>
              <a:off x="4372" y="84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6</a:t>
              </a:r>
            </a:p>
          </p:txBody>
        </p:sp>
      </p:grpSp>
      <p:sp>
        <p:nvSpPr>
          <p:cNvPr id="138" name="Line 46"/>
          <p:cNvSpPr>
            <a:spLocks noChangeShapeType="1"/>
          </p:cNvSpPr>
          <p:nvPr/>
        </p:nvSpPr>
        <p:spPr bwMode="auto">
          <a:xfrm flipH="1" flipV="1">
            <a:off x="4466492" y="1870808"/>
            <a:ext cx="2514600" cy="33528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39" name="Line 47"/>
          <p:cNvSpPr>
            <a:spLocks noChangeShapeType="1"/>
          </p:cNvSpPr>
          <p:nvPr/>
        </p:nvSpPr>
        <p:spPr bwMode="auto">
          <a:xfrm flipH="1" flipV="1">
            <a:off x="4466492" y="1870808"/>
            <a:ext cx="2514600" cy="2667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0" name="Line 48"/>
          <p:cNvSpPr>
            <a:spLocks noChangeShapeType="1"/>
          </p:cNvSpPr>
          <p:nvPr/>
        </p:nvSpPr>
        <p:spPr bwMode="auto">
          <a:xfrm flipH="1" flipV="1">
            <a:off x="4466492" y="1870808"/>
            <a:ext cx="2514600" cy="19812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1" name="Line 49"/>
          <p:cNvSpPr>
            <a:spLocks noChangeShapeType="1"/>
          </p:cNvSpPr>
          <p:nvPr/>
        </p:nvSpPr>
        <p:spPr bwMode="auto">
          <a:xfrm flipH="1" flipV="1">
            <a:off x="4466492" y="1870808"/>
            <a:ext cx="2514600" cy="1295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42" name="Line 50"/>
          <p:cNvSpPr>
            <a:spLocks noChangeShapeType="1"/>
          </p:cNvSpPr>
          <p:nvPr/>
        </p:nvSpPr>
        <p:spPr bwMode="auto">
          <a:xfrm flipH="1" flipV="1">
            <a:off x="4466492" y="1870808"/>
            <a:ext cx="2514600" cy="6096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43" name="Group 51"/>
          <p:cNvGrpSpPr>
            <a:grpSpLocks/>
          </p:cNvGrpSpPr>
          <p:nvPr/>
        </p:nvGrpSpPr>
        <p:grpSpPr bwMode="auto">
          <a:xfrm>
            <a:off x="4777642" y="5820508"/>
            <a:ext cx="1924050" cy="406400"/>
            <a:chOff x="2980" y="3448"/>
            <a:chExt cx="1212" cy="256"/>
          </a:xfrm>
        </p:grpSpPr>
        <p:grpSp>
          <p:nvGrpSpPr>
            <p:cNvPr id="144" name="Group 52"/>
            <p:cNvGrpSpPr>
              <a:grpSpLocks/>
            </p:cNvGrpSpPr>
            <p:nvPr/>
          </p:nvGrpSpPr>
          <p:grpSpPr bwMode="auto">
            <a:xfrm>
              <a:off x="3048" y="3448"/>
              <a:ext cx="1056" cy="96"/>
              <a:chOff x="3072" y="3552"/>
              <a:chExt cx="1056" cy="96"/>
            </a:xfrm>
          </p:grpSpPr>
          <p:sp>
            <p:nvSpPr>
              <p:cNvPr id="150" name="Line 53"/>
              <p:cNvSpPr>
                <a:spLocks noChangeShapeType="1"/>
              </p:cNvSpPr>
              <p:nvPr/>
            </p:nvSpPr>
            <p:spPr bwMode="auto">
              <a:xfrm>
                <a:off x="3600" y="355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1" name="Line 54"/>
              <p:cNvSpPr>
                <a:spLocks noChangeShapeType="1"/>
              </p:cNvSpPr>
              <p:nvPr/>
            </p:nvSpPr>
            <p:spPr bwMode="auto">
              <a:xfrm>
                <a:off x="4128" y="355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2" name="Line 55"/>
              <p:cNvSpPr>
                <a:spLocks noChangeShapeType="1"/>
              </p:cNvSpPr>
              <p:nvPr/>
            </p:nvSpPr>
            <p:spPr bwMode="auto">
              <a:xfrm>
                <a:off x="3872" y="355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3" name="Line 56"/>
              <p:cNvSpPr>
                <a:spLocks noChangeShapeType="1"/>
              </p:cNvSpPr>
              <p:nvPr/>
            </p:nvSpPr>
            <p:spPr bwMode="auto">
              <a:xfrm>
                <a:off x="3328" y="355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  <p:sp>
            <p:nvSpPr>
              <p:cNvPr id="154" name="Line 57"/>
              <p:cNvSpPr>
                <a:spLocks noChangeShapeType="1"/>
              </p:cNvSpPr>
              <p:nvPr/>
            </p:nvSpPr>
            <p:spPr bwMode="auto">
              <a:xfrm>
                <a:off x="3072" y="355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</a:endParaRPr>
              </a:p>
            </p:txBody>
          </p:sp>
        </p:grpSp>
        <p:sp>
          <p:nvSpPr>
            <p:cNvPr id="145" name="Text Box 58"/>
            <p:cNvSpPr txBox="1">
              <a:spLocks noChangeArrowheads="1"/>
            </p:cNvSpPr>
            <p:nvPr/>
          </p:nvSpPr>
          <p:spPr bwMode="auto">
            <a:xfrm>
              <a:off x="2980" y="3487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46" name="Text Box 59"/>
            <p:cNvSpPr txBox="1">
              <a:spLocks noChangeArrowheads="1"/>
            </p:cNvSpPr>
            <p:nvPr/>
          </p:nvSpPr>
          <p:spPr bwMode="auto">
            <a:xfrm>
              <a:off x="3238" y="348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47" name="Text Box 60"/>
            <p:cNvSpPr txBox="1">
              <a:spLocks noChangeArrowheads="1"/>
            </p:cNvSpPr>
            <p:nvPr/>
          </p:nvSpPr>
          <p:spPr bwMode="auto">
            <a:xfrm>
              <a:off x="3496" y="3489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48" name="Text Box 61"/>
            <p:cNvSpPr txBox="1">
              <a:spLocks noChangeArrowheads="1"/>
            </p:cNvSpPr>
            <p:nvPr/>
          </p:nvSpPr>
          <p:spPr bwMode="auto">
            <a:xfrm>
              <a:off x="3754" y="3490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49" name="Text Box 62"/>
            <p:cNvSpPr txBox="1">
              <a:spLocks noChangeArrowheads="1"/>
            </p:cNvSpPr>
            <p:nvPr/>
          </p:nvSpPr>
          <p:spPr bwMode="auto">
            <a:xfrm>
              <a:off x="4012" y="3492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155" name="Line 63"/>
          <p:cNvSpPr>
            <a:spLocks noChangeShapeType="1"/>
          </p:cNvSpPr>
          <p:nvPr/>
        </p:nvSpPr>
        <p:spPr bwMode="auto">
          <a:xfrm flipV="1">
            <a:off x="2332892" y="4690208"/>
            <a:ext cx="0" cy="1143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6" name="Line 64"/>
          <p:cNvSpPr>
            <a:spLocks noChangeShapeType="1"/>
          </p:cNvSpPr>
          <p:nvPr/>
        </p:nvSpPr>
        <p:spPr bwMode="auto">
          <a:xfrm flipV="1">
            <a:off x="2739292" y="3699608"/>
            <a:ext cx="0" cy="22098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7" name="Line 65"/>
          <p:cNvSpPr>
            <a:spLocks noChangeShapeType="1"/>
          </p:cNvSpPr>
          <p:nvPr/>
        </p:nvSpPr>
        <p:spPr bwMode="auto">
          <a:xfrm flipV="1">
            <a:off x="3171092" y="2861408"/>
            <a:ext cx="0" cy="30353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8" name="Line 66"/>
          <p:cNvSpPr>
            <a:spLocks noChangeShapeType="1"/>
          </p:cNvSpPr>
          <p:nvPr/>
        </p:nvSpPr>
        <p:spPr bwMode="auto">
          <a:xfrm flipV="1">
            <a:off x="3602892" y="2328008"/>
            <a:ext cx="0" cy="35687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59" name="Line 67"/>
          <p:cNvSpPr>
            <a:spLocks noChangeShapeType="1"/>
          </p:cNvSpPr>
          <p:nvPr/>
        </p:nvSpPr>
        <p:spPr bwMode="auto">
          <a:xfrm flipV="1">
            <a:off x="3996592" y="1947008"/>
            <a:ext cx="0" cy="39370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160" name="Group 68"/>
          <p:cNvGrpSpPr>
            <a:grpSpLocks/>
          </p:cNvGrpSpPr>
          <p:nvPr/>
        </p:nvGrpSpPr>
        <p:grpSpPr bwMode="auto">
          <a:xfrm flipH="1">
            <a:off x="4898292" y="1934308"/>
            <a:ext cx="1663700" cy="3962400"/>
            <a:chOff x="1536" y="1104"/>
            <a:chExt cx="1048" cy="2496"/>
          </a:xfrm>
        </p:grpSpPr>
        <p:sp>
          <p:nvSpPr>
            <p:cNvPr id="161" name="Line 69"/>
            <p:cNvSpPr>
              <a:spLocks noChangeShapeType="1"/>
            </p:cNvSpPr>
            <p:nvPr/>
          </p:nvSpPr>
          <p:spPr bwMode="auto">
            <a:xfrm flipV="1">
              <a:off x="1536" y="2832"/>
              <a:ext cx="0" cy="72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62" name="Line 70"/>
            <p:cNvSpPr>
              <a:spLocks noChangeShapeType="1"/>
            </p:cNvSpPr>
            <p:nvPr/>
          </p:nvSpPr>
          <p:spPr bwMode="auto">
            <a:xfrm flipV="1">
              <a:off x="1792" y="2208"/>
              <a:ext cx="0" cy="13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63" name="Line 71"/>
            <p:cNvSpPr>
              <a:spLocks noChangeShapeType="1"/>
            </p:cNvSpPr>
            <p:nvPr/>
          </p:nvSpPr>
          <p:spPr bwMode="auto">
            <a:xfrm flipV="1">
              <a:off x="2064" y="1680"/>
              <a:ext cx="0" cy="19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64" name="Line 72"/>
            <p:cNvSpPr>
              <a:spLocks noChangeShapeType="1"/>
            </p:cNvSpPr>
            <p:nvPr/>
          </p:nvSpPr>
          <p:spPr bwMode="auto">
            <a:xfrm flipV="1">
              <a:off x="2336" y="1344"/>
              <a:ext cx="0" cy="224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  <p:sp>
          <p:nvSpPr>
            <p:cNvPr id="165" name="Line 73"/>
            <p:cNvSpPr>
              <a:spLocks noChangeShapeType="1"/>
            </p:cNvSpPr>
            <p:nvPr/>
          </p:nvSpPr>
          <p:spPr bwMode="auto">
            <a:xfrm flipV="1">
              <a:off x="2584" y="1104"/>
              <a:ext cx="0" cy="248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</a:endParaRPr>
            </a:p>
          </p:txBody>
        </p:sp>
      </p:grpSp>
      <p:sp>
        <p:nvSpPr>
          <p:cNvPr id="166" name="Oval 74"/>
          <p:cNvSpPr>
            <a:spLocks noChangeArrowheads="1"/>
          </p:cNvSpPr>
          <p:nvPr/>
        </p:nvSpPr>
        <p:spPr bwMode="auto">
          <a:xfrm>
            <a:off x="2294792" y="46902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7" name="Oval 75"/>
          <p:cNvSpPr>
            <a:spLocks noChangeArrowheads="1"/>
          </p:cNvSpPr>
          <p:nvPr/>
        </p:nvSpPr>
        <p:spPr bwMode="auto">
          <a:xfrm>
            <a:off x="2701192" y="36742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8" name="Oval 76"/>
          <p:cNvSpPr>
            <a:spLocks noChangeArrowheads="1"/>
          </p:cNvSpPr>
          <p:nvPr/>
        </p:nvSpPr>
        <p:spPr bwMode="auto">
          <a:xfrm>
            <a:off x="3132992" y="28614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69" name="Oval 77"/>
          <p:cNvSpPr>
            <a:spLocks noChangeArrowheads="1"/>
          </p:cNvSpPr>
          <p:nvPr/>
        </p:nvSpPr>
        <p:spPr bwMode="auto">
          <a:xfrm>
            <a:off x="3563815" y="22899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0" name="Oval 78"/>
          <p:cNvSpPr>
            <a:spLocks noChangeArrowheads="1"/>
          </p:cNvSpPr>
          <p:nvPr/>
        </p:nvSpPr>
        <p:spPr bwMode="auto">
          <a:xfrm>
            <a:off x="3956538" y="1970454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1" name="Oval 79"/>
          <p:cNvSpPr>
            <a:spLocks noChangeArrowheads="1"/>
          </p:cNvSpPr>
          <p:nvPr/>
        </p:nvSpPr>
        <p:spPr bwMode="auto">
          <a:xfrm>
            <a:off x="4847492" y="19470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2" name="Oval 80"/>
          <p:cNvSpPr>
            <a:spLocks noChangeArrowheads="1"/>
          </p:cNvSpPr>
          <p:nvPr/>
        </p:nvSpPr>
        <p:spPr bwMode="auto">
          <a:xfrm>
            <a:off x="5244123" y="22518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3" name="Oval 81"/>
          <p:cNvSpPr>
            <a:spLocks noChangeArrowheads="1"/>
          </p:cNvSpPr>
          <p:nvPr/>
        </p:nvSpPr>
        <p:spPr bwMode="auto">
          <a:xfrm>
            <a:off x="5698392" y="28360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4" name="Oval 82"/>
          <p:cNvSpPr>
            <a:spLocks noChangeArrowheads="1"/>
          </p:cNvSpPr>
          <p:nvPr/>
        </p:nvSpPr>
        <p:spPr bwMode="auto">
          <a:xfrm>
            <a:off x="6117492" y="36234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5" name="Oval 83"/>
          <p:cNvSpPr>
            <a:spLocks noChangeArrowheads="1"/>
          </p:cNvSpPr>
          <p:nvPr/>
        </p:nvSpPr>
        <p:spPr bwMode="auto">
          <a:xfrm>
            <a:off x="6523892" y="4626708"/>
            <a:ext cx="76200" cy="762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6" name="Arc 84"/>
          <p:cNvSpPr>
            <a:spLocks/>
          </p:cNvSpPr>
          <p:nvPr/>
        </p:nvSpPr>
        <p:spPr bwMode="auto">
          <a:xfrm rot="-933472">
            <a:off x="4835871" y="1623147"/>
            <a:ext cx="1549249" cy="4564107"/>
          </a:xfrm>
          <a:custGeom>
            <a:avLst/>
            <a:gdLst>
              <a:gd name="G0" fmla="+- 0 0 0"/>
              <a:gd name="G1" fmla="+- 21420 0 0"/>
              <a:gd name="G2" fmla="+- 21600 0 0"/>
              <a:gd name="T0" fmla="*/ 2785 w 21600"/>
              <a:gd name="T1" fmla="*/ 0 h 23940"/>
              <a:gd name="T2" fmla="*/ 21452 w 21600"/>
              <a:gd name="T3" fmla="*/ 23940 h 23940"/>
              <a:gd name="T4" fmla="*/ 0 w 21600"/>
              <a:gd name="T5" fmla="*/ 21420 h 23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940" fill="none" extrusionOk="0">
                <a:moveTo>
                  <a:pt x="2784" y="0"/>
                </a:moveTo>
                <a:cubicBezTo>
                  <a:pt x="13547" y="1399"/>
                  <a:pt x="21600" y="10567"/>
                  <a:pt x="21600" y="21420"/>
                </a:cubicBezTo>
                <a:cubicBezTo>
                  <a:pt x="21600" y="22262"/>
                  <a:pt x="21550" y="23103"/>
                  <a:pt x="21452" y="23940"/>
                </a:cubicBezTo>
              </a:path>
              <a:path w="21600" h="23940" stroke="0" extrusionOk="0">
                <a:moveTo>
                  <a:pt x="2784" y="0"/>
                </a:moveTo>
                <a:cubicBezTo>
                  <a:pt x="13547" y="1399"/>
                  <a:pt x="21600" y="10567"/>
                  <a:pt x="21600" y="21420"/>
                </a:cubicBezTo>
                <a:cubicBezTo>
                  <a:pt x="21600" y="22262"/>
                  <a:pt x="21550" y="23103"/>
                  <a:pt x="21452" y="23940"/>
                </a:cubicBezTo>
                <a:lnTo>
                  <a:pt x="0" y="2142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177" name="Arc 85"/>
          <p:cNvSpPr>
            <a:spLocks/>
          </p:cNvSpPr>
          <p:nvPr/>
        </p:nvSpPr>
        <p:spPr bwMode="auto">
          <a:xfrm rot="933472" flipH="1">
            <a:off x="2529254" y="1613990"/>
            <a:ext cx="1587177" cy="4579463"/>
          </a:xfrm>
          <a:custGeom>
            <a:avLst/>
            <a:gdLst>
              <a:gd name="G0" fmla="+- 0 0 0"/>
              <a:gd name="G1" fmla="+- 21420 0 0"/>
              <a:gd name="G2" fmla="+- 21600 0 0"/>
              <a:gd name="T0" fmla="*/ 2785 w 21600"/>
              <a:gd name="T1" fmla="*/ 0 h 23940"/>
              <a:gd name="T2" fmla="*/ 21452 w 21600"/>
              <a:gd name="T3" fmla="*/ 23940 h 23940"/>
              <a:gd name="T4" fmla="*/ 0 w 21600"/>
              <a:gd name="T5" fmla="*/ 21420 h 23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940" fill="none" extrusionOk="0">
                <a:moveTo>
                  <a:pt x="2784" y="0"/>
                </a:moveTo>
                <a:cubicBezTo>
                  <a:pt x="13547" y="1399"/>
                  <a:pt x="21600" y="10567"/>
                  <a:pt x="21600" y="21420"/>
                </a:cubicBezTo>
                <a:cubicBezTo>
                  <a:pt x="21600" y="22262"/>
                  <a:pt x="21550" y="23103"/>
                  <a:pt x="21452" y="23940"/>
                </a:cubicBezTo>
              </a:path>
              <a:path w="21600" h="23940" stroke="0" extrusionOk="0">
                <a:moveTo>
                  <a:pt x="2784" y="0"/>
                </a:moveTo>
                <a:cubicBezTo>
                  <a:pt x="13547" y="1399"/>
                  <a:pt x="21600" y="10567"/>
                  <a:pt x="21600" y="21420"/>
                </a:cubicBezTo>
                <a:cubicBezTo>
                  <a:pt x="21600" y="22262"/>
                  <a:pt x="21550" y="23103"/>
                  <a:pt x="21452" y="23940"/>
                </a:cubicBezTo>
                <a:lnTo>
                  <a:pt x="0" y="2142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</a:endParaRPr>
          </a:p>
        </p:txBody>
      </p:sp>
      <p:sp>
        <p:nvSpPr>
          <p:cNvPr id="90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91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92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31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D2E10F-CA2E-4D8F-B475-087785323A93}"/>
                  </a:ext>
                </a:extLst>
              </p14:cNvPr>
              <p14:cNvContentPartPr/>
              <p14:nvPr/>
            </p14:nvContentPartPr>
            <p14:xfrm>
              <a:off x="1041480" y="63054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D2E10F-CA2E-4D8F-B475-087785323A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640" y="624204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6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utoUpdateAnimBg="0"/>
      <p:bldP spid="107" grpId="0" autoUpdateAnimBg="0"/>
      <p:bldP spid="108" grpId="0" autoUpdateAnimBg="0"/>
      <p:bldP spid="109" grpId="0" autoUpdateAnimBg="0"/>
      <p:bldP spid="110" grpId="0" autoUpdateAnimBg="0"/>
      <p:bldP spid="111" grpId="0" autoUpdateAnimBg="0"/>
      <p:bldP spid="112" grpId="0" autoUpdateAnimBg="0"/>
      <p:bldP spid="113" grpId="0" autoUpdateAnimBg="0"/>
      <p:bldP spid="114" grpId="0" autoUpdateAnimBg="0"/>
      <p:bldP spid="115" grpId="0" autoUpdateAnimBg="0"/>
      <p:bldP spid="116" grpId="0" autoUpdateAnimBg="0"/>
      <p:bldP spid="117" grpId="0" autoUpdateAnimBg="0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25498"/>
            <a:ext cx="8229600" cy="374834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Tangent and Normal at a point P on parabola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837746" y="1412791"/>
            <a:ext cx="7652658" cy="144655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600" b="1" dirty="0">
                <a:latin typeface="Garamond" panose="02020404030301010803" pitchFamily="18" charset="0"/>
              </a:rPr>
              <a:t>Join PF 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600" b="1" dirty="0">
                <a:latin typeface="Garamond" panose="02020404030301010803" pitchFamily="18" charset="0"/>
              </a:rPr>
              <a:t>Draw PQ parallel to the axis.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600" b="1" dirty="0">
                <a:latin typeface="Garamond" panose="02020404030301010803" pitchFamily="18" charset="0"/>
              </a:rPr>
              <a:t>Draw the bisector T– T of – FPQ to represent the required tangent.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600" b="1" dirty="0">
                <a:latin typeface="Garamond" panose="02020404030301010803" pitchFamily="18" charset="0"/>
              </a:rPr>
              <a:t>Draw normal N– N perpendicular T– T at P.</a:t>
            </a:r>
          </a:p>
        </p:txBody>
      </p:sp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8"/>
          <a:stretch>
            <a:fillRect/>
          </a:stretch>
        </p:blipFill>
        <p:spPr bwMode="auto">
          <a:xfrm>
            <a:off x="1415143" y="2877287"/>
            <a:ext cx="6233886" cy="398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0B20EE-FDDC-4995-8907-359838CD460B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669497" y="4425304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>
            <a:endCxn id="8" idx="6"/>
          </p:cNvCxnSpPr>
          <p:nvPr/>
        </p:nvCxnSpPr>
        <p:spPr>
          <a:xfrm flipV="1">
            <a:off x="4426857" y="4497306"/>
            <a:ext cx="1386640" cy="190808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80075" y="3364832"/>
            <a:ext cx="0" cy="1144505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26857" y="3338286"/>
            <a:ext cx="2162629" cy="1857829"/>
          </a:xfrm>
          <a:prstGeom prst="line">
            <a:avLst/>
          </a:prstGeom>
          <a:ln w="25400">
            <a:solidFill>
              <a:srgbClr val="FF00FF"/>
            </a:solidFill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876800" y="3628571"/>
            <a:ext cx="1698171" cy="1843315"/>
          </a:xfrm>
          <a:prstGeom prst="line">
            <a:avLst/>
          </a:prstGeom>
          <a:ln w="3175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rot="15601297">
            <a:off x="5137407" y="4079286"/>
            <a:ext cx="880528" cy="865067"/>
          </a:xfrm>
          <a:prstGeom prst="arc">
            <a:avLst>
              <a:gd name="adj1" fmla="val 16200000"/>
              <a:gd name="adj2" fmla="val 20441450"/>
            </a:avLst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c 21"/>
          <p:cNvSpPr/>
          <p:nvPr/>
        </p:nvSpPr>
        <p:spPr>
          <a:xfrm rot="15601297">
            <a:off x="5187477" y="4110120"/>
            <a:ext cx="880528" cy="865067"/>
          </a:xfrm>
          <a:prstGeom prst="arc">
            <a:avLst>
              <a:gd name="adj1" fmla="val 16548619"/>
              <a:gd name="adj2" fmla="val 20441450"/>
            </a:avLst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/>
          <p:cNvSpPr/>
          <p:nvPr/>
        </p:nvSpPr>
        <p:spPr>
          <a:xfrm rot="17608939">
            <a:off x="5285620" y="3919450"/>
            <a:ext cx="880528" cy="865067"/>
          </a:xfrm>
          <a:prstGeom prst="arc">
            <a:avLst>
              <a:gd name="adj1" fmla="val 16548619"/>
              <a:gd name="adj2" fmla="val 20441450"/>
            </a:avLst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c 24"/>
          <p:cNvSpPr/>
          <p:nvPr/>
        </p:nvSpPr>
        <p:spPr>
          <a:xfrm rot="17608939">
            <a:off x="5313899" y="3971144"/>
            <a:ext cx="880528" cy="865067"/>
          </a:xfrm>
          <a:prstGeom prst="arc">
            <a:avLst>
              <a:gd name="adj1" fmla="val 16548619"/>
              <a:gd name="adj2" fmla="val 20441450"/>
            </a:avLst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2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Parallelogram Method</a:t>
            </a:r>
          </a:p>
        </p:txBody>
      </p:sp>
      <p:pic>
        <p:nvPicPr>
          <p:cNvPr id="286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5"/>
          <a:stretch>
            <a:fillRect/>
          </a:stretch>
        </p:blipFill>
        <p:spPr bwMode="auto">
          <a:xfrm>
            <a:off x="1117050" y="3182816"/>
            <a:ext cx="7075488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39969" y="1162854"/>
            <a:ext cx="8629650" cy="2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1" hangingPunct="1">
              <a:spcBef>
                <a:spcPct val="5000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parabola of base 100 mm and axis 50 mm if the axis makes 70° to the base.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base RS = 100 mm and through its midpoint K, draw the axis KV = 50 mm, inclined at 70° to RS.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parallelogram RSMN such that SM is parallel and equal to KV.</a:t>
            </a:r>
          </a:p>
          <a:p>
            <a:pPr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steps as in rectangle method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AEE37-F1E5-4056-8E94-7971ACEED5ED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2082800"/>
            <a:ext cx="47625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base RS = 70 mm. Through R and S, draw the lines at 60° to the base, meeting at 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RL and SL into the same number of equal parts, say 6. Number the divisions as 1, 2, 3 … and 1', 2', 3', … as shown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1–1', 2–2', 3–3', ….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smooth curve, starting from R and ending at S and tangent to 1–1', 2–2', 3–3', etc., at P1, P2, P3, etc., respectively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300" y="1219200"/>
            <a:ext cx="4457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parabola if the base is 70 mm and the tangents at the base ends make 60° to the base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r>
              <a:rPr lang="en-US" dirty="0"/>
              <a:t>Tangent Method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293895" y="5441333"/>
            <a:ext cx="346509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026442" y="2021333"/>
            <a:ext cx="0" cy="3420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293895" y="2021333"/>
            <a:ext cx="1732547" cy="343354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026442" y="2021333"/>
            <a:ext cx="1732547" cy="3420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9002" y="528744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58989" y="52874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31032" y="172710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0192" y="546198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605336" y="2622885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76574" y="2622885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16578" y="3188369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55896" y="3741822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51040" y="4307306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62283" y="4872790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445334" y="3188369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726126" y="3741822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075041" y="4295275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43801" y="4872791"/>
            <a:ext cx="2687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351586" y="461046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5'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91654" y="4014312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4'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55705" y="290655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2'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23604" y="3453889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3'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37179" y="233521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1'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88361" y="23352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82091" y="2887365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69870" y="34648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94051" y="399928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49208" y="455046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cxnSp>
        <p:nvCxnSpPr>
          <p:cNvPr id="32" name="Straight Connector 31"/>
          <p:cNvCxnSpPr>
            <a:cxnSpLocks noChangeAspect="1"/>
          </p:cNvCxnSpPr>
          <p:nvPr/>
        </p:nvCxnSpPr>
        <p:spPr>
          <a:xfrm flipV="1">
            <a:off x="5596003" y="2608736"/>
            <a:ext cx="1739654" cy="2268000"/>
          </a:xfrm>
          <a:prstGeom prst="line">
            <a:avLst/>
          </a:prstGeom>
          <a:ln w="127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 noChangeAspect="1"/>
          </p:cNvCxnSpPr>
          <p:nvPr/>
        </p:nvCxnSpPr>
        <p:spPr>
          <a:xfrm flipH="1" flipV="1">
            <a:off x="6726495" y="2616822"/>
            <a:ext cx="1739654" cy="2268000"/>
          </a:xfrm>
          <a:prstGeom prst="line">
            <a:avLst/>
          </a:prstGeom>
          <a:ln w="127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67364" y="3202302"/>
            <a:ext cx="1765054" cy="1116000"/>
          </a:xfrm>
          <a:prstGeom prst="line">
            <a:avLst/>
          </a:prstGeom>
          <a:ln w="127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6418454" y="3189682"/>
            <a:ext cx="1765054" cy="1116000"/>
          </a:xfrm>
          <a:prstGeom prst="line">
            <a:avLst/>
          </a:prstGeom>
          <a:ln w="127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01" name="Straight Connector 25600"/>
          <p:cNvCxnSpPr/>
          <p:nvPr/>
        </p:nvCxnSpPr>
        <p:spPr>
          <a:xfrm flipV="1">
            <a:off x="6107087" y="3737602"/>
            <a:ext cx="1869764" cy="0"/>
          </a:xfrm>
          <a:prstGeom prst="line">
            <a:avLst/>
          </a:prstGeom>
          <a:ln w="1270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2" name="Freeform 25601"/>
          <p:cNvSpPr/>
          <p:nvPr/>
        </p:nvSpPr>
        <p:spPr>
          <a:xfrm>
            <a:off x="5281861" y="3750605"/>
            <a:ext cx="1759827" cy="1675063"/>
          </a:xfrm>
          <a:custGeom>
            <a:avLst/>
            <a:gdLst>
              <a:gd name="connsiteX0" fmla="*/ 0 w 1708484"/>
              <a:gd name="connsiteY0" fmla="*/ 1675063 h 1675063"/>
              <a:gd name="connsiteX1" fmla="*/ 721895 w 1708484"/>
              <a:gd name="connsiteY1" fmla="*/ 556126 h 1675063"/>
              <a:gd name="connsiteX2" fmla="*/ 1155032 w 1708484"/>
              <a:gd name="connsiteY2" fmla="*/ 195179 h 1675063"/>
              <a:gd name="connsiteX3" fmla="*/ 1455821 w 1708484"/>
              <a:gd name="connsiteY3" fmla="*/ 26737 h 1675063"/>
              <a:gd name="connsiteX4" fmla="*/ 1708484 w 1708484"/>
              <a:gd name="connsiteY4" fmla="*/ 2673 h 1675063"/>
              <a:gd name="connsiteX0" fmla="*/ 0 w 1708484"/>
              <a:gd name="connsiteY0" fmla="*/ 1675063 h 1675063"/>
              <a:gd name="connsiteX1" fmla="*/ 697831 w 1708484"/>
              <a:gd name="connsiteY1" fmla="*/ 640347 h 1675063"/>
              <a:gd name="connsiteX2" fmla="*/ 1155032 w 1708484"/>
              <a:gd name="connsiteY2" fmla="*/ 195179 h 1675063"/>
              <a:gd name="connsiteX3" fmla="*/ 1455821 w 1708484"/>
              <a:gd name="connsiteY3" fmla="*/ 26737 h 1675063"/>
              <a:gd name="connsiteX4" fmla="*/ 1708484 w 1708484"/>
              <a:gd name="connsiteY4" fmla="*/ 2673 h 16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484" h="1675063">
                <a:moveTo>
                  <a:pt x="0" y="1675063"/>
                </a:moveTo>
                <a:cubicBezTo>
                  <a:pt x="264695" y="1238918"/>
                  <a:pt x="505326" y="886994"/>
                  <a:pt x="697831" y="640347"/>
                </a:cubicBezTo>
                <a:cubicBezTo>
                  <a:pt x="890336" y="393700"/>
                  <a:pt x="1028700" y="297447"/>
                  <a:pt x="1155032" y="195179"/>
                </a:cubicBezTo>
                <a:cubicBezTo>
                  <a:pt x="1281364" y="92911"/>
                  <a:pt x="1363579" y="58821"/>
                  <a:pt x="1455821" y="26737"/>
                </a:cubicBezTo>
                <a:cubicBezTo>
                  <a:pt x="1548063" y="-5347"/>
                  <a:pt x="1628273" y="-1337"/>
                  <a:pt x="1708484" y="2673"/>
                </a:cubicBezTo>
              </a:path>
            </a:pathLst>
          </a:custGeom>
          <a:noFill/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Freeform 69"/>
          <p:cNvSpPr/>
          <p:nvPr/>
        </p:nvSpPr>
        <p:spPr>
          <a:xfrm flipH="1">
            <a:off x="7026443" y="3752726"/>
            <a:ext cx="1717299" cy="1675063"/>
          </a:xfrm>
          <a:custGeom>
            <a:avLst/>
            <a:gdLst>
              <a:gd name="connsiteX0" fmla="*/ 0 w 1708484"/>
              <a:gd name="connsiteY0" fmla="*/ 1675063 h 1675063"/>
              <a:gd name="connsiteX1" fmla="*/ 721895 w 1708484"/>
              <a:gd name="connsiteY1" fmla="*/ 556126 h 1675063"/>
              <a:gd name="connsiteX2" fmla="*/ 1155032 w 1708484"/>
              <a:gd name="connsiteY2" fmla="*/ 195179 h 1675063"/>
              <a:gd name="connsiteX3" fmla="*/ 1455821 w 1708484"/>
              <a:gd name="connsiteY3" fmla="*/ 26737 h 1675063"/>
              <a:gd name="connsiteX4" fmla="*/ 1708484 w 1708484"/>
              <a:gd name="connsiteY4" fmla="*/ 2673 h 1675063"/>
              <a:gd name="connsiteX0" fmla="*/ 0 w 1708484"/>
              <a:gd name="connsiteY0" fmla="*/ 1675063 h 1675063"/>
              <a:gd name="connsiteX1" fmla="*/ 697831 w 1708484"/>
              <a:gd name="connsiteY1" fmla="*/ 640347 h 1675063"/>
              <a:gd name="connsiteX2" fmla="*/ 1155032 w 1708484"/>
              <a:gd name="connsiteY2" fmla="*/ 195179 h 1675063"/>
              <a:gd name="connsiteX3" fmla="*/ 1455821 w 1708484"/>
              <a:gd name="connsiteY3" fmla="*/ 26737 h 1675063"/>
              <a:gd name="connsiteX4" fmla="*/ 1708484 w 1708484"/>
              <a:gd name="connsiteY4" fmla="*/ 2673 h 1675063"/>
              <a:gd name="connsiteX0" fmla="*/ 0 w 1708484"/>
              <a:gd name="connsiteY0" fmla="*/ 1675063 h 1675063"/>
              <a:gd name="connsiteX1" fmla="*/ 666244 w 1708484"/>
              <a:gd name="connsiteY1" fmla="*/ 633997 h 1675063"/>
              <a:gd name="connsiteX2" fmla="*/ 1155032 w 1708484"/>
              <a:gd name="connsiteY2" fmla="*/ 195179 h 1675063"/>
              <a:gd name="connsiteX3" fmla="*/ 1455821 w 1708484"/>
              <a:gd name="connsiteY3" fmla="*/ 26737 h 1675063"/>
              <a:gd name="connsiteX4" fmla="*/ 1708484 w 1708484"/>
              <a:gd name="connsiteY4" fmla="*/ 2673 h 16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484" h="1675063">
                <a:moveTo>
                  <a:pt x="0" y="1675063"/>
                </a:moveTo>
                <a:cubicBezTo>
                  <a:pt x="264695" y="1238918"/>
                  <a:pt x="473739" y="880644"/>
                  <a:pt x="666244" y="633997"/>
                </a:cubicBezTo>
                <a:cubicBezTo>
                  <a:pt x="858749" y="387350"/>
                  <a:pt x="1023436" y="296389"/>
                  <a:pt x="1155032" y="195179"/>
                </a:cubicBezTo>
                <a:cubicBezTo>
                  <a:pt x="1286628" y="93969"/>
                  <a:pt x="1363579" y="58821"/>
                  <a:pt x="1455821" y="26737"/>
                </a:cubicBezTo>
                <a:cubicBezTo>
                  <a:pt x="1548063" y="-5347"/>
                  <a:pt x="1628273" y="-1337"/>
                  <a:pt x="1708484" y="2673"/>
                </a:cubicBezTo>
              </a:path>
            </a:pathLst>
          </a:custGeom>
          <a:noFill/>
          <a:ln w="38100">
            <a:solidFill>
              <a:srgbClr val="0033CC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72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73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34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5602" grpId="0" animBg="1"/>
      <p:bldP spid="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2387600"/>
            <a:ext cx="4762500" cy="18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 the point P on the curve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ordinate PS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LK, mark T such that TV =VS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TP and extend to obtain tangent TT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normal N-N perpendicular to T-T at P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2239" y="1546423"/>
            <a:ext cx="49266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to draw a tangent and normal at a point on the parabola created by Tangent method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r>
              <a:rPr lang="en-US" dirty="0"/>
              <a:t>Tangent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800" y="1680865"/>
            <a:ext cx="4145397" cy="3770975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5858179" y="3757648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932963" y="3821446"/>
            <a:ext cx="900000" cy="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21714" y="3425371"/>
            <a:ext cx="0" cy="411649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821714" y="3013722"/>
            <a:ext cx="0" cy="41164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188688" y="3013722"/>
            <a:ext cx="1633026" cy="1494483"/>
          </a:xfrm>
          <a:prstGeom prst="line">
            <a:avLst/>
          </a:prstGeom>
          <a:ln w="3175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88688" y="3013722"/>
            <a:ext cx="1477926" cy="1632706"/>
          </a:xfrm>
          <a:prstGeom prst="line">
            <a:avLst/>
          </a:prstGeom>
          <a:ln w="31750">
            <a:solidFill>
              <a:srgbClr val="FF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23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24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35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5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298" y="1820200"/>
            <a:ext cx="47625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ordinate PQ 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abscissa VQ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R on CA such that RV=VQ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normal NM perpendicular to RP at P</a:t>
            </a:r>
            <a:endParaRPr lang="en-I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299" y="1219200"/>
            <a:ext cx="49266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 and Normal at any point P when Focus and </a:t>
            </a:r>
            <a:r>
              <a:rPr lang="en-IN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not known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r>
              <a:rPr lang="en-US" dirty="0"/>
              <a:t>Unknown Focus and </a:t>
            </a:r>
            <a:r>
              <a:rPr lang="en-US" dirty="0" err="1"/>
              <a:t>Directrix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4" t="5060" r="48357" b="21909"/>
          <a:stretch>
            <a:fillRect/>
          </a:stretch>
        </p:blipFill>
        <p:spPr bwMode="auto">
          <a:xfrm>
            <a:off x="4572000" y="1220335"/>
            <a:ext cx="2807678" cy="260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4297" y="3381007"/>
            <a:ext cx="49266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focus and the </a:t>
            </a:r>
            <a:r>
              <a:rPr lang="en-IN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parabola given its axis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6357" y="3938920"/>
            <a:ext cx="568862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>
                <a:latin typeface="Garamond" panose="02020404030301010803" pitchFamily="18" charset="0"/>
              </a:rPr>
              <a:t>Mark any point P on the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parabola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>
                <a:latin typeface="Garamond" panose="02020404030301010803" pitchFamily="18" charset="0"/>
              </a:rPr>
              <a:t>Draw a perpendicular PQ to the given axis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>
                <a:latin typeface="Garamond" panose="02020404030301010803" pitchFamily="18" charset="0"/>
              </a:rPr>
              <a:t>Mark a point R on the axis such that RV=VQ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>
                <a:latin typeface="Garamond" panose="02020404030301010803" pitchFamily="18" charset="0"/>
              </a:rPr>
              <a:t>Focus: Join RP. Draw a perpendicular bisector of RP cutting the axis at F, F is the focus</a:t>
            </a:r>
          </a:p>
          <a:p>
            <a:pPr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US" altLang="en-US" sz="1600" dirty="0" err="1">
                <a:latin typeface="Garamond" panose="02020404030301010803" pitchFamily="18" charset="0"/>
              </a:rPr>
              <a:t>Directrix</a:t>
            </a:r>
            <a:r>
              <a:rPr lang="en-US" altLang="en-US" sz="1600" dirty="0">
                <a:latin typeface="Garamond" panose="02020404030301010803" pitchFamily="18" charset="0"/>
              </a:rPr>
              <a:t>: Mark O on the axis such that OV = VF. Through O draw the </a:t>
            </a:r>
            <a:r>
              <a:rPr lang="en-US" altLang="en-US" sz="1600" dirty="0" err="1">
                <a:latin typeface="Garamond" panose="02020404030301010803" pitchFamily="18" charset="0"/>
              </a:rPr>
              <a:t>directrix</a:t>
            </a:r>
            <a:r>
              <a:rPr lang="en-US" altLang="en-US" sz="1600" dirty="0">
                <a:latin typeface="Garamond" panose="02020404030301010803" pitchFamily="18" charset="0"/>
              </a:rPr>
              <a:t> DD perpendicular to the axis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4984" y="3878070"/>
            <a:ext cx="2523047" cy="2849842"/>
          </a:xfrm>
          <a:prstGeom prst="rect">
            <a:avLst/>
          </a:prstGeom>
        </p:spPr>
      </p:pic>
      <p:sp>
        <p:nvSpPr>
          <p:cNvPr id="12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3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4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36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029FFC-46D4-48F7-B79A-CC3169E3DB22}"/>
                  </a:ext>
                </a:extLst>
              </p14:cNvPr>
              <p14:cNvContentPartPr/>
              <p14:nvPr/>
            </p14:nvContentPartPr>
            <p14:xfrm>
              <a:off x="12600" y="965160"/>
              <a:ext cx="343440" cy="45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029FFC-46D4-48F7-B79A-CC3169E3DB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40" y="901800"/>
                <a:ext cx="37476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909693-B1D2-4783-ABD2-9B50D4DAF2D5}"/>
                  </a:ext>
                </a:extLst>
              </p14:cNvPr>
              <p14:cNvContentPartPr/>
              <p14:nvPr/>
            </p14:nvContentPartPr>
            <p14:xfrm>
              <a:off x="-393840" y="3371760"/>
              <a:ext cx="781560" cy="59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909693-B1D2-4783-ABD2-9B50D4DAF2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409680" y="3308400"/>
                <a:ext cx="812880" cy="7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03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895600"/>
            <a:ext cx="8763000" cy="6155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Hyperbola</a:t>
            </a: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46327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Hyperbola e&gt;1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570" y="1295400"/>
            <a:ext cx="4724399" cy="5262979"/>
          </a:xfrm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The hyperbola is an open-end curve and exist in a pair. It has two foci (F and F</a:t>
            </a:r>
            <a:r>
              <a:rPr lang="en-US" sz="1600" dirty="0">
                <a:sym typeface="Symbol"/>
              </a:rPr>
              <a:t>)</a:t>
            </a:r>
            <a:r>
              <a:rPr lang="en-US" sz="1600" dirty="0"/>
              <a:t>, two </a:t>
            </a:r>
            <a:r>
              <a:rPr lang="en-US" sz="1600" dirty="0" err="1"/>
              <a:t>directrices</a:t>
            </a:r>
            <a:r>
              <a:rPr lang="en-US" sz="1600" dirty="0"/>
              <a:t> (AB and A</a:t>
            </a:r>
            <a:r>
              <a:rPr lang="en-US" sz="1600" dirty="0">
                <a:sym typeface="Symbol"/>
              </a:rPr>
              <a:t>B)</a:t>
            </a:r>
            <a:r>
              <a:rPr lang="en-US" sz="1600" dirty="0"/>
              <a:t>, an axis and two vertices (V and V</a:t>
            </a:r>
            <a:r>
              <a:rPr lang="en-US" sz="1600" dirty="0">
                <a:sym typeface="Symbol"/>
              </a:rPr>
              <a:t>)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ym typeface="Symbol"/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Transverse axis or Major axis</a:t>
            </a:r>
            <a:r>
              <a:rPr lang="en-US" sz="1600" b="1" dirty="0">
                <a:sym typeface="Symbol"/>
              </a:rPr>
              <a:t> </a:t>
            </a:r>
            <a:r>
              <a:rPr lang="en-US" sz="1600" dirty="0">
                <a:sym typeface="Symbol"/>
              </a:rPr>
              <a:t>: </a:t>
            </a:r>
            <a:r>
              <a:rPr lang="en-US" sz="1600" dirty="0"/>
              <a:t>Line joining two vertices.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Conjugate axis</a:t>
            </a:r>
            <a:r>
              <a:rPr lang="en-US" sz="1600" dirty="0"/>
              <a:t>: Line perpendicular to transverse axis at </a:t>
            </a:r>
            <a:r>
              <a:rPr lang="en-US" sz="1600" dirty="0" err="1"/>
              <a:t>centre</a:t>
            </a:r>
            <a:r>
              <a:rPr lang="en-US" sz="1600" dirty="0"/>
              <a:t> of hyperbola (O)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FF0000"/>
              </a:solidFill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Double ordinate (MN): </a:t>
            </a:r>
            <a:r>
              <a:rPr lang="en-US" sz="1600" dirty="0"/>
              <a:t>Any chord, Say MN, perpendicular to the axis</a:t>
            </a:r>
            <a:r>
              <a:rPr lang="en-US" sz="1600" i="1" dirty="0"/>
              <a:t> 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i="1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Abscissa:  </a:t>
            </a:r>
            <a:r>
              <a:rPr lang="en-US" sz="1600" dirty="0"/>
              <a:t>Distance of the nearest vertex from the given ordinate.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600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ym typeface="Symbol"/>
              </a:rPr>
              <a:t>Asymptotes: </a:t>
            </a:r>
            <a:r>
              <a:rPr lang="en-US" sz="1600" dirty="0">
                <a:sym typeface="Symbol"/>
              </a:rPr>
              <a:t>The two lines X-X and Y-Y intersecting at O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ym typeface="Symbol"/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latin typeface="Garamond" pitchFamily="18" charset="0"/>
                <a:sym typeface="Symbol"/>
              </a:rPr>
              <a:t>Directrix</a:t>
            </a:r>
            <a:r>
              <a:rPr lang="en-US" sz="1600" b="1" dirty="0">
                <a:latin typeface="Garamond" pitchFamily="18" charset="0"/>
                <a:sym typeface="Symbol"/>
              </a:rPr>
              <a:t> (GH and GH): </a:t>
            </a:r>
            <a:r>
              <a:rPr lang="en-US" sz="1600" dirty="0">
                <a:latin typeface="Garamond" pitchFamily="18" charset="0"/>
                <a:sym typeface="Symbol"/>
              </a:rPr>
              <a:t>O as </a:t>
            </a:r>
            <a:r>
              <a:rPr lang="en-US" sz="1600" dirty="0" err="1">
                <a:latin typeface="Garamond" pitchFamily="18" charset="0"/>
                <a:sym typeface="Symbol"/>
              </a:rPr>
              <a:t>centre</a:t>
            </a:r>
            <a:r>
              <a:rPr lang="en-US" sz="1600" dirty="0">
                <a:latin typeface="Garamond" pitchFamily="18" charset="0"/>
                <a:sym typeface="Symbol"/>
              </a:rPr>
              <a:t> and OV and OV as radius, draw arcs to cut the asymptotes</a:t>
            </a:r>
            <a:r>
              <a:rPr lang="en-US" sz="1600" i="1" dirty="0">
                <a:latin typeface="Garamond" pitchFamily="18" charset="0"/>
                <a:sym typeface="Symbol"/>
              </a:rPr>
              <a:t>.</a:t>
            </a:r>
            <a:endParaRPr lang="en-IN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74"/>
          <a:stretch>
            <a:fillRect/>
          </a:stretch>
        </p:blipFill>
        <p:spPr bwMode="auto">
          <a:xfrm>
            <a:off x="4911969" y="1295400"/>
            <a:ext cx="4085724" cy="412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11969" y="5490775"/>
            <a:ext cx="4161692" cy="12001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Garamond" panose="02020404030301010803" pitchFamily="18" charset="0"/>
              </a:rPr>
              <a:t>Draw a circle with O as </a:t>
            </a:r>
            <a:r>
              <a:rPr lang="en-US" altLang="en-US" dirty="0" err="1">
                <a:latin typeface="Garamond" panose="02020404030301010803" pitchFamily="18" charset="0"/>
              </a:rPr>
              <a:t>centre</a:t>
            </a:r>
            <a:r>
              <a:rPr lang="en-US" altLang="en-US" dirty="0">
                <a:latin typeface="Garamond" panose="02020404030301010803" pitchFamily="18" charset="0"/>
              </a:rPr>
              <a:t>  and radius OF. Draw perpendicular to (V, V</a:t>
            </a:r>
            <a:r>
              <a:rPr lang="en-US" altLang="en-US" dirty="0">
                <a:latin typeface="Garamond" panose="02020404030301010803" pitchFamily="18" charset="0"/>
                <a:sym typeface="Symbol" panose="05050102010706020507" pitchFamily="18" charset="2"/>
              </a:rPr>
              <a:t>) at V and </a:t>
            </a:r>
            <a:r>
              <a:rPr lang="en-US" altLang="en-US" dirty="0">
                <a:latin typeface="Garamond" panose="02020404030301010803" pitchFamily="18" charset="0"/>
              </a:rPr>
              <a:t>V</a:t>
            </a:r>
            <a:r>
              <a:rPr lang="en-US" altLang="en-US" dirty="0">
                <a:latin typeface="Garamond" panose="02020404030301010803" pitchFamily="18" charset="0"/>
                <a:sym typeface="Symbol" panose="05050102010706020507" pitchFamily="18" charset="2"/>
              </a:rPr>
              <a:t> cutting the circle at E, J and E, J . The diagonals E, J and E, J are the asymptotes</a:t>
            </a:r>
            <a:endParaRPr lang="en-US" altLang="en-US" dirty="0">
              <a:latin typeface="Garamond" panose="02020404030301010803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6C713-179C-4CC0-813E-BEE760CE0FA4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2082800"/>
            <a:ext cx="47625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 and axis CC' as shown.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F on CC' such that CF = 50 mm.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CF in to 3 + 2 = 5 equal parts and mark V at second division from C. </a:t>
            </a: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e = VF/ VC = 3/2.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steps as in ellipse and parabola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300" y="1436469"/>
            <a:ext cx="4457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hyperbola of e = 3/2 if the distance of the focus from the </a:t>
            </a:r>
            <a:r>
              <a:rPr lang="en-IN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directrix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 mm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l"/>
            <a:r>
              <a:rPr lang="en-US" dirty="0"/>
              <a:t>Focus-</a:t>
            </a:r>
            <a:r>
              <a:rPr lang="en-US" dirty="0" err="1"/>
              <a:t>Directrix</a:t>
            </a:r>
            <a:r>
              <a:rPr lang="en-US" dirty="0"/>
              <a:t> or Eccentricity Method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90"/>
          <a:stretch>
            <a:fillRect/>
          </a:stretch>
        </p:blipFill>
        <p:spPr bwMode="auto">
          <a:xfrm>
            <a:off x="5494338" y="1162854"/>
            <a:ext cx="3612897" cy="56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5"/>
          <p:cNvSpPr>
            <a:spLocks noGrp="1"/>
          </p:cNvSpPr>
          <p:nvPr>
            <p:ph type="dt" sz="half" idx="10"/>
          </p:nvPr>
        </p:nvSpPr>
        <p:spPr>
          <a:xfrm>
            <a:off x="228600" y="228600"/>
            <a:ext cx="1828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6C713-179C-4CC0-813E-BEE760CE0FA4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981200" y="228600"/>
            <a:ext cx="5562600" cy="369888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772400" y="244475"/>
            <a:ext cx="9144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8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Few Applications of Ellipse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191662"/>
            <a:ext cx="3886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4" descr="http://www.cunningham-ind.com/images/Battlebot3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19400"/>
            <a:ext cx="2895600" cy="212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64678"/>
            <a:ext cx="2133600" cy="225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4086225" y="3802728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Elliptical gear</a:t>
            </a:r>
          </a:p>
        </p:txBody>
      </p:sp>
      <p:sp>
        <p:nvSpPr>
          <p:cNvPr id="8200" name="TextBox 7"/>
          <p:cNvSpPr txBox="1">
            <a:spLocks noChangeArrowheads="1"/>
          </p:cNvSpPr>
          <p:nvPr/>
        </p:nvSpPr>
        <p:spPr bwMode="auto">
          <a:xfrm>
            <a:off x="3886200" y="2075001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Elliptical Arch</a:t>
            </a:r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3048000" y="5280819"/>
            <a:ext cx="12682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 nose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64D5D-B405-492A-8998-3E979586DDB8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14300" y="1930400"/>
            <a:ext cx="88251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axis OD and mark V and K on it such that OV = 1/2(Transverse Axis) = 80 mm and VK =Abscissa = 60 mm.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K, draw double ordinate MN = 100 mm.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rectangle MNRS such that NR = VK.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MK and MS into the same number of equal parts, say 5. Number the divisions as shown.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300" y="1284069"/>
            <a:ext cx="59348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hyperbola having the double ordinate of 100 mm, the abscissa of 60 mm and the transverse axis of 160 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5800"/>
            <a:ext cx="82296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rtlCol="0" anchor="b" anchorCtr="0" compatLnSpc="1">
            <a:prstTxWarp prst="textNoShape">
              <a:avLst/>
            </a:prstTxWarp>
            <a:normAutofit/>
          </a:bodyPr>
          <a:lstStyle>
            <a:lvl1pPr algn="ctr" eaLnBrk="1" fontAlgn="auto" hangingPunct="1">
              <a:spcAft>
                <a:spcPts val="0"/>
              </a:spcAft>
              <a:defRPr sz="2800" b="1" u="sng">
                <a:solidFill>
                  <a:srgbClr val="3333FF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2pPr>
            <a:lvl3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3pPr>
            <a:lvl4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4pPr>
            <a:lvl5pPr eaLnBrk="0" hangingPunct="0">
              <a:defRPr sz="5000">
                <a:solidFill>
                  <a:schemeClr val="tx2"/>
                </a:solidFill>
                <a:latin typeface="Franklin Gothic Medium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Franklin Gothic Medium" pitchFamily="34" charset="0"/>
              </a:defRPr>
            </a:lvl9pPr>
          </a:lstStyle>
          <a:p>
            <a:pPr algn="l"/>
            <a:r>
              <a:rPr lang="en-US" dirty="0"/>
              <a:t>Rectangle or Abscissa-Ordinate Method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2267" y="3224565"/>
            <a:ext cx="3398922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+mj-lt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O–1, O–2, O–3, etc. Also join V–1', V–2', V–3', etc. </a:t>
            </a:r>
          </a:p>
          <a:p>
            <a:pPr algn="just" eaLnBrk="1" hangingPunct="1">
              <a:lnSpc>
                <a:spcPct val="150000"/>
              </a:lnSpc>
              <a:buFont typeface="+mj-lt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P1, P2, P3, etc., at the intersections of O–1 and V–1', O–2 and V–2', O–3 and V–3', etc., respectively.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 obtain P1', P2', P3', etc., for other half. Alternatively, draw P1/P1', P2/P2', P3/P3', etc., such that P3–x = x–P3' and likewise.</a:t>
            </a:r>
          </a:p>
          <a:p>
            <a:pPr algn="just" eaLnBrk="1" hangingPunct="1">
              <a:lnSpc>
                <a:spcPct val="150000"/>
              </a:lnSpc>
              <a:buFont typeface="Calibri" panose="020F0502020204030204" pitchFamily="34" charset="0"/>
              <a:buAutoNum type="arabicPeriod" startAt="5"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all such points to obtain the hyperbola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756" y="3434887"/>
            <a:ext cx="5386244" cy="3436830"/>
          </a:xfrm>
          <a:prstGeom prst="rect">
            <a:avLst/>
          </a:prstGeom>
        </p:spPr>
      </p:pic>
      <p:sp>
        <p:nvSpPr>
          <p:cNvPr id="11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2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13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40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35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895600"/>
            <a:ext cx="8763000" cy="6155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Involutes and Cycloids</a:t>
            </a: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53968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ycloid_f.gif_hyuncompres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53554"/>
            <a:ext cx="8991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Curves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5438775" cy="2162130"/>
          </a:xfrm>
        </p:spPr>
        <p:txBody>
          <a:bodyPr/>
          <a:lstStyle/>
          <a:p>
            <a:r>
              <a:rPr lang="en-US" dirty="0"/>
              <a:t>Roulettes</a:t>
            </a:r>
          </a:p>
          <a:p>
            <a:pPr lvl="1"/>
            <a:r>
              <a:rPr lang="en-US" dirty="0"/>
              <a:t>Roulettes are curves generated by the rolling contact of one curve or line on another curve or line</a:t>
            </a:r>
          </a:p>
          <a:p>
            <a:r>
              <a:rPr lang="en-US" dirty="0"/>
              <a:t>Various types of Roulettes</a:t>
            </a:r>
          </a:p>
          <a:p>
            <a:pPr lvl="1"/>
            <a:r>
              <a:rPr lang="en-US" dirty="0"/>
              <a:t>Involutes and Cycloids</a:t>
            </a:r>
          </a:p>
        </p:txBody>
      </p:sp>
      <p:pic>
        <p:nvPicPr>
          <p:cNvPr id="7" name="Picture 4" descr="http://upload.wikimedia.org/wikipedia/commons/thumb/8/88/Animated_involute_of_circle.gif/200px-Animated_involute_of_circl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1162854"/>
            <a:ext cx="2562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62203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852360"/>
            <a:ext cx="8596313" cy="592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 txBox="1">
            <a:spLocks/>
          </p:cNvSpPr>
          <p:nvPr/>
        </p:nvSpPr>
        <p:spPr>
          <a:xfrm>
            <a:off x="228600" y="228600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E3E6C713-179C-4CC0-813E-BEE760CE0FA4}" type="datetime3">
              <a:rPr lang="en-US" sz="2400" b="1" i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14 September 2019</a:t>
            </a:fld>
            <a:endParaRPr lang="en-US" sz="2400" b="1" i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7" name="Footer Placeholder 6"/>
          <p:cNvSpPr txBox="1">
            <a:spLocks/>
          </p:cNvSpPr>
          <p:nvPr/>
        </p:nvSpPr>
        <p:spPr>
          <a:xfrm>
            <a:off x="1981200" y="228600"/>
            <a:ext cx="5562600" cy="369888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400" b="1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t>CE101 Lec2: Conics and Curves</a:t>
            </a:r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>
          <a:xfrm>
            <a:off x="7772400" y="244475"/>
            <a:ext cx="9144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u="none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A1F63554-3180-4DAB-8FBB-F3364C1A10A9}" type="slidenum">
              <a:rPr lang="en-US" sz="2400" b="1" smtClean="0">
                <a:solidFill>
                  <a:prstClr val="black"/>
                </a:solidFill>
                <a:latin typeface="Monotype Corsiva" pitchFamily="66" charset="0"/>
                <a:cs typeface="Times New Roman" pitchFamily="18" charset="0"/>
              </a:rPr>
              <a:pPr algn="ctr">
                <a:defRPr/>
              </a:pPr>
              <a:t>43</a:t>
            </a:fld>
            <a:endParaRPr lang="en-US" sz="2400" b="1" dirty="0">
              <a:solidFill>
                <a:prstClr val="black"/>
              </a:solidFill>
              <a:latin typeface="Monotype Corsiva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0472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Involutes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E6B3DF9-3C1E-4D4D-B9A2-53446F93FCE8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/>
              <a:t>CE101 Lec2: Conics and Curves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44</a:t>
            </a:fld>
            <a:endParaRPr lang="en-US" noProof="0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92744"/>
          </a:xfrm>
        </p:spPr>
        <p:txBody>
          <a:bodyPr/>
          <a:lstStyle/>
          <a:p>
            <a:r>
              <a:rPr lang="en-US" altLang="en-US" sz="1800" dirty="0"/>
              <a:t>An involute is a curve traced by the free end of a thread unwound from a circle or a polygon, in such a way that the thread is always tight and tangential to the circle or follows the sides of the polygon.</a:t>
            </a:r>
          </a:p>
          <a:p>
            <a:pPr lvl="1"/>
            <a:r>
              <a:rPr lang="en-US" altLang="en-US" sz="1800" dirty="0"/>
              <a:t>Depending on whether the involute is traced over a circle or a polygon, the involute is called an involute of circle or involute of polygon</a:t>
            </a:r>
          </a:p>
        </p:txBody>
      </p:sp>
      <p:pic>
        <p:nvPicPr>
          <p:cNvPr id="5124" name="Picture 4" descr="http://upload.wikimedia.org/wikipedia/commons/thumb/8/88/Animated_involute_of_circle.gif/200px-Animated_involute_of_circ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174578"/>
            <a:ext cx="34956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Content Placeholder 4" descr="1374920000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12768"/>
            <a:ext cx="3810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1419225" y="6061075"/>
            <a:ext cx="237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Involute gear</a:t>
            </a:r>
          </a:p>
        </p:txBody>
      </p:sp>
    </p:spTree>
    <p:extLst>
      <p:ext uri="{BB962C8B-B14F-4D97-AF65-F5344CB8AC3E}">
        <p14:creationId xmlns:p14="http://schemas.microsoft.com/office/powerpoint/2010/main" val="39697684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Involute of a Circle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300" y="1295400"/>
            <a:ext cx="8229600" cy="1438855"/>
          </a:xfrm>
        </p:spPr>
        <p:txBody>
          <a:bodyPr/>
          <a:lstStyle/>
          <a:p>
            <a:r>
              <a:rPr lang="en-US" sz="2000" b="1" dirty="0"/>
              <a:t>Draw the involute of a circle, 40 mm in diameter. Also draw the tangent and normal at a point on the curve at a distance of 100 mm from the </a:t>
            </a:r>
            <a:r>
              <a:rPr lang="en-US" sz="2000" b="1" dirty="0" err="1"/>
              <a:t>centre</a:t>
            </a:r>
            <a:r>
              <a:rPr lang="en-US" sz="2000" b="1" dirty="0"/>
              <a:t> of the circle</a:t>
            </a:r>
            <a:r>
              <a:rPr lang="en-US" sz="2000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155136" y="2300451"/>
            <a:ext cx="2551890" cy="462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en-US" altLang="en-US" sz="1600" dirty="0"/>
              <a:t>Point P at the end of the string AP is exactly at a distance of </a:t>
            </a:r>
            <a:r>
              <a:rPr lang="en-US" altLang="en-US" sz="1600" dirty="0">
                <a:sym typeface="Symbol" panose="05050102010706020507" pitchFamily="18" charset="2"/>
              </a:rPr>
              <a:t>D</a:t>
            </a:r>
            <a:r>
              <a:rPr lang="en-US" altLang="en-US" sz="1600" dirty="0"/>
              <a:t> away from A. Means, if this string is wound round the circle, it will completely cover given circle. P will meet A after winding.</a:t>
            </a:r>
            <a:endParaRPr lang="en-US" altLang="en-US" sz="1600" dirty="0">
              <a:sym typeface="Symbol" panose="05050102010706020507" pitchFamily="18" charset="2"/>
            </a:endParaRPr>
          </a:p>
          <a:p>
            <a:pPr marL="266700" lvl="1" indent="-266700"/>
            <a:r>
              <a:rPr lang="en-US" sz="1600" dirty="0"/>
              <a:t>Divide the circle into 8 parts</a:t>
            </a:r>
          </a:p>
          <a:p>
            <a:pPr marL="266700" lvl="1" indent="-266700"/>
            <a:r>
              <a:rPr lang="en-US" sz="1600" dirty="0"/>
              <a:t>Divide </a:t>
            </a:r>
            <a:r>
              <a:rPr lang="en-US" altLang="en-US" sz="1600" dirty="0">
                <a:sym typeface="Symbol" panose="05050102010706020507" pitchFamily="18" charset="2"/>
              </a:rPr>
              <a:t></a:t>
            </a:r>
            <a:r>
              <a:rPr lang="en-US" sz="1600" dirty="0"/>
              <a:t>D distance (AP) into 8 number of equal parts</a:t>
            </a:r>
          </a:p>
          <a:p>
            <a:pPr marL="266700" lvl="1" indent="-266700"/>
            <a:r>
              <a:rPr lang="en-US" sz="1600" dirty="0"/>
              <a:t>Name after A, 1, 2, 3, 4, etc. up to 8 on </a:t>
            </a:r>
            <a:r>
              <a:rPr lang="en-US" altLang="en-US" sz="1600" dirty="0">
                <a:sym typeface="Symbol" panose="05050102010706020507" pitchFamily="18" charset="2"/>
              </a:rPr>
              <a:t></a:t>
            </a:r>
            <a:r>
              <a:rPr lang="en-US" sz="1600" dirty="0"/>
              <a:t>D line AP as well as on circle (anticlockwise direction).</a:t>
            </a:r>
          </a:p>
        </p:txBody>
      </p:sp>
      <p:sp>
        <p:nvSpPr>
          <p:cNvPr id="87" name="Oval 6"/>
          <p:cNvSpPr>
            <a:spLocks noChangeArrowheads="1"/>
          </p:cNvSpPr>
          <p:nvPr/>
        </p:nvSpPr>
        <p:spPr bwMode="auto">
          <a:xfrm>
            <a:off x="4411662" y="4625975"/>
            <a:ext cx="1279525" cy="12811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5059362" y="4625975"/>
            <a:ext cx="0" cy="128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9" name="Line 8"/>
          <p:cNvSpPr>
            <a:spLocks noChangeShapeType="1"/>
          </p:cNvSpPr>
          <p:nvPr/>
        </p:nvSpPr>
        <p:spPr bwMode="auto">
          <a:xfrm>
            <a:off x="4397375" y="52641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1" name="Line 10"/>
          <p:cNvSpPr>
            <a:spLocks noChangeShapeType="1"/>
          </p:cNvSpPr>
          <p:nvPr/>
        </p:nvSpPr>
        <p:spPr bwMode="auto">
          <a:xfrm flipH="1"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>
            <a:off x="5059362" y="5907088"/>
            <a:ext cx="3846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559911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06742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" name="Line 14"/>
          <p:cNvSpPr>
            <a:spLocks noChangeShapeType="1"/>
          </p:cNvSpPr>
          <p:nvPr/>
        </p:nvSpPr>
        <p:spPr bwMode="auto">
          <a:xfrm>
            <a:off x="653573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700246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>
            <a:off x="747077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" name="Line 17"/>
          <p:cNvSpPr>
            <a:spLocks noChangeShapeType="1"/>
          </p:cNvSpPr>
          <p:nvPr/>
        </p:nvSpPr>
        <p:spPr bwMode="auto">
          <a:xfrm>
            <a:off x="79390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9" name="Line 18"/>
          <p:cNvSpPr>
            <a:spLocks noChangeShapeType="1"/>
          </p:cNvSpPr>
          <p:nvPr/>
        </p:nvSpPr>
        <p:spPr bwMode="auto">
          <a:xfrm>
            <a:off x="84089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0" name="Line 19"/>
          <p:cNvSpPr>
            <a:spLocks noChangeShapeType="1"/>
          </p:cNvSpPr>
          <p:nvPr/>
        </p:nvSpPr>
        <p:spPr bwMode="auto">
          <a:xfrm>
            <a:off x="8877300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" name="Text Box 21"/>
          <p:cNvSpPr txBox="1">
            <a:spLocks noChangeArrowheads="1"/>
          </p:cNvSpPr>
          <p:nvPr/>
        </p:nvSpPr>
        <p:spPr bwMode="auto">
          <a:xfrm>
            <a:off x="5489575" y="5937250"/>
            <a:ext cx="807065" cy="30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1          2</a:t>
            </a:r>
          </a:p>
        </p:txBody>
      </p:sp>
      <p:sp>
        <p:nvSpPr>
          <p:cNvPr id="103" name="Text Box 22"/>
          <p:cNvSpPr txBox="1">
            <a:spLocks noChangeArrowheads="1"/>
          </p:cNvSpPr>
          <p:nvPr/>
        </p:nvSpPr>
        <p:spPr bwMode="auto">
          <a:xfrm>
            <a:off x="6407717" y="5942879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3          4</a:t>
            </a:r>
          </a:p>
        </p:txBody>
      </p:sp>
      <p:sp>
        <p:nvSpPr>
          <p:cNvPr id="104" name="Text Box 23"/>
          <p:cNvSpPr txBox="1">
            <a:spLocks noChangeArrowheads="1"/>
          </p:cNvSpPr>
          <p:nvPr/>
        </p:nvSpPr>
        <p:spPr bwMode="auto">
          <a:xfrm>
            <a:off x="7327264" y="5954137"/>
            <a:ext cx="718484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5        6</a:t>
            </a:r>
          </a:p>
        </p:txBody>
      </p:sp>
      <p:sp>
        <p:nvSpPr>
          <p:cNvPr id="105" name="Text Box 24"/>
          <p:cNvSpPr txBox="1">
            <a:spLocks noChangeArrowheads="1"/>
          </p:cNvSpPr>
          <p:nvPr/>
        </p:nvSpPr>
        <p:spPr bwMode="auto">
          <a:xfrm>
            <a:off x="8300241" y="5948508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7          8</a:t>
            </a:r>
          </a:p>
        </p:txBody>
      </p:sp>
      <p:sp>
        <p:nvSpPr>
          <p:cNvPr id="107" name="Oval 26"/>
          <p:cNvSpPr>
            <a:spLocks noChangeArrowheads="1"/>
          </p:cNvSpPr>
          <p:nvPr/>
        </p:nvSpPr>
        <p:spPr bwMode="auto">
          <a:xfrm>
            <a:off x="8837612" y="5870575"/>
            <a:ext cx="68263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4" name="Text Box 33"/>
          <p:cNvSpPr txBox="1">
            <a:spLocks noChangeArrowheads="1"/>
          </p:cNvSpPr>
          <p:nvPr/>
        </p:nvSpPr>
        <p:spPr bwMode="auto">
          <a:xfrm>
            <a:off x="8921750" y="57880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6" name="Oval 35"/>
          <p:cNvSpPr>
            <a:spLocks noChangeArrowheads="1"/>
          </p:cNvSpPr>
          <p:nvPr/>
        </p:nvSpPr>
        <p:spPr bwMode="auto">
          <a:xfrm>
            <a:off x="5018087" y="5865813"/>
            <a:ext cx="66675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2" name="Text Box 41"/>
          <p:cNvSpPr txBox="1">
            <a:spLocks noChangeArrowheads="1"/>
          </p:cNvSpPr>
          <p:nvPr/>
        </p:nvSpPr>
        <p:spPr bwMode="auto">
          <a:xfrm>
            <a:off x="5415918" y="5444446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" name="Text Box 42"/>
          <p:cNvSpPr txBox="1">
            <a:spLocks noChangeArrowheads="1"/>
          </p:cNvSpPr>
          <p:nvPr/>
        </p:nvSpPr>
        <p:spPr bwMode="auto">
          <a:xfrm>
            <a:off x="5484870" y="5041213"/>
            <a:ext cx="272992" cy="30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4" name="Text Box 43"/>
          <p:cNvSpPr txBox="1">
            <a:spLocks noChangeArrowheads="1"/>
          </p:cNvSpPr>
          <p:nvPr/>
        </p:nvSpPr>
        <p:spPr bwMode="auto">
          <a:xfrm>
            <a:off x="5296308" y="4694179"/>
            <a:ext cx="239220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5" name="Text Box 44"/>
          <p:cNvSpPr txBox="1">
            <a:spLocks noChangeArrowheads="1"/>
          </p:cNvSpPr>
          <p:nvPr/>
        </p:nvSpPr>
        <p:spPr bwMode="auto">
          <a:xfrm>
            <a:off x="4855863" y="4559300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6" name="Text Box 45"/>
          <p:cNvSpPr txBox="1">
            <a:spLocks noChangeArrowheads="1"/>
          </p:cNvSpPr>
          <p:nvPr/>
        </p:nvSpPr>
        <p:spPr bwMode="auto">
          <a:xfrm>
            <a:off x="4450596" y="4830464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7" name="Text Box 46"/>
          <p:cNvSpPr txBox="1">
            <a:spLocks noChangeArrowheads="1"/>
          </p:cNvSpPr>
          <p:nvPr/>
        </p:nvSpPr>
        <p:spPr bwMode="auto">
          <a:xfrm>
            <a:off x="4370387" y="5209812"/>
            <a:ext cx="271585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8" name="Text Box 47"/>
          <p:cNvSpPr txBox="1">
            <a:spLocks noChangeArrowheads="1"/>
          </p:cNvSpPr>
          <p:nvPr/>
        </p:nvSpPr>
        <p:spPr bwMode="auto">
          <a:xfrm>
            <a:off x="4639158" y="5580730"/>
            <a:ext cx="274399" cy="3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29" name="Text Box 48"/>
          <p:cNvSpPr txBox="1">
            <a:spLocks noChangeArrowheads="1"/>
          </p:cNvSpPr>
          <p:nvPr/>
        </p:nvSpPr>
        <p:spPr bwMode="auto">
          <a:xfrm>
            <a:off x="4992359" y="5672055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9" name="Line 78"/>
          <p:cNvSpPr>
            <a:spLocks noChangeShapeType="1"/>
          </p:cNvSpPr>
          <p:nvPr/>
        </p:nvSpPr>
        <p:spPr bwMode="auto">
          <a:xfrm>
            <a:off x="5059362" y="6380263"/>
            <a:ext cx="0" cy="270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0" name="Line 79"/>
          <p:cNvSpPr>
            <a:spLocks noChangeShapeType="1"/>
          </p:cNvSpPr>
          <p:nvPr/>
        </p:nvSpPr>
        <p:spPr bwMode="auto">
          <a:xfrm>
            <a:off x="8864101" y="6245225"/>
            <a:ext cx="0" cy="4051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1" name="Line 80"/>
          <p:cNvSpPr>
            <a:spLocks noChangeShapeType="1"/>
          </p:cNvSpPr>
          <p:nvPr/>
        </p:nvSpPr>
        <p:spPr bwMode="auto">
          <a:xfrm flipH="1">
            <a:off x="5059362" y="6515301"/>
            <a:ext cx="15522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2" name="Line 81"/>
          <p:cNvSpPr>
            <a:spLocks noChangeShapeType="1"/>
          </p:cNvSpPr>
          <p:nvPr/>
        </p:nvSpPr>
        <p:spPr bwMode="auto">
          <a:xfrm>
            <a:off x="7455251" y="6515301"/>
            <a:ext cx="14172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" name="Text Box 82"/>
          <p:cNvSpPr txBox="1">
            <a:spLocks noChangeArrowheads="1"/>
          </p:cNvSpPr>
          <p:nvPr/>
        </p:nvSpPr>
        <p:spPr bwMode="auto">
          <a:xfrm>
            <a:off x="6812691" y="6381670"/>
            <a:ext cx="478053" cy="30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D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4" name="Text Box 83"/>
          <p:cNvSpPr txBox="1">
            <a:spLocks noChangeArrowheads="1"/>
          </p:cNvSpPr>
          <p:nvPr/>
        </p:nvSpPr>
        <p:spPr bwMode="auto">
          <a:xfrm>
            <a:off x="4832266" y="5647145"/>
            <a:ext cx="2952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65" name="Text Box 33"/>
          <p:cNvSpPr txBox="1">
            <a:spLocks noChangeArrowheads="1"/>
          </p:cNvSpPr>
          <p:nvPr/>
        </p:nvSpPr>
        <p:spPr bwMode="auto">
          <a:xfrm>
            <a:off x="4827457" y="5192133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2273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/>
      <p:bldP spid="104" grpId="0"/>
      <p:bldP spid="105" grpId="0"/>
      <p:bldP spid="107" grpId="0" animBg="1"/>
      <p:bldP spid="114" grpId="0"/>
      <p:bldP spid="116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59" grpId="0" animBg="1"/>
      <p:bldP spid="160" grpId="0" animBg="1"/>
      <p:bldP spid="161" grpId="0" animBg="1"/>
      <p:bldP spid="162" grpId="0" animBg="1"/>
      <p:bldP spid="163" grpId="0"/>
      <p:bldP spid="164" grpId="0"/>
      <p:bldP spid="1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Involute of a Circle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300" y="1295400"/>
            <a:ext cx="8229600" cy="1438855"/>
          </a:xfrm>
        </p:spPr>
        <p:txBody>
          <a:bodyPr/>
          <a:lstStyle/>
          <a:p>
            <a:r>
              <a:rPr lang="en-US" sz="2000" b="1" dirty="0"/>
              <a:t>Draw the involute of a circle, 40 mm in diameter. Also draw the tangent and normal at a point on the curve at a distance of 100 mm from the </a:t>
            </a:r>
            <a:r>
              <a:rPr lang="en-US" sz="2000" b="1" dirty="0" err="1"/>
              <a:t>centre</a:t>
            </a:r>
            <a:r>
              <a:rPr lang="en-US" sz="2000" b="1" dirty="0"/>
              <a:t> of the circle</a:t>
            </a:r>
            <a:r>
              <a:rPr lang="en-US" sz="2000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155136" y="2300451"/>
            <a:ext cx="2551890" cy="411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en-US" altLang="en-US" sz="1600" dirty="0"/>
              <a:t>Draw tangents from the points marked on the circle (1, 2, … 8)</a:t>
            </a:r>
          </a:p>
          <a:p>
            <a:pPr marL="266700" lvl="1" indent="-266700"/>
            <a:r>
              <a:rPr lang="en-US" sz="1600" dirty="0"/>
              <a:t>Length of tangent at Point 1 = 1-P on line AP</a:t>
            </a:r>
          </a:p>
          <a:p>
            <a:pPr marL="266700" lvl="1" indent="-266700"/>
            <a:r>
              <a:rPr lang="en-US" sz="1600" dirty="0"/>
              <a:t>Length of tangent at Point 2 = 2-P on line AP</a:t>
            </a:r>
          </a:p>
          <a:p>
            <a:pPr marL="266700" lvl="1" indent="-266700"/>
            <a:r>
              <a:rPr lang="en-US" sz="1600" dirty="0"/>
              <a:t>Similarly, assess the length of other tangents</a:t>
            </a:r>
          </a:p>
          <a:p>
            <a:pPr marL="266700" lvl="1" indent="-266700"/>
            <a:r>
              <a:rPr lang="en-US" sz="1600" dirty="0"/>
              <a:t>Mark and name the points as P1, P2, …, P8</a:t>
            </a:r>
          </a:p>
          <a:p>
            <a:pPr marL="266700" lvl="1" indent="-266700"/>
            <a:r>
              <a:rPr lang="en-US" sz="1600" dirty="0"/>
              <a:t>Join the obtained points to develop a smooth involute</a:t>
            </a:r>
          </a:p>
        </p:txBody>
      </p:sp>
      <p:sp>
        <p:nvSpPr>
          <p:cNvPr id="87" name="Oval 6"/>
          <p:cNvSpPr>
            <a:spLocks noChangeArrowheads="1"/>
          </p:cNvSpPr>
          <p:nvPr/>
        </p:nvSpPr>
        <p:spPr bwMode="auto">
          <a:xfrm>
            <a:off x="4411662" y="4625975"/>
            <a:ext cx="1279525" cy="12811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5059362" y="4625975"/>
            <a:ext cx="0" cy="128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9" name="Line 8"/>
          <p:cNvSpPr>
            <a:spLocks noChangeShapeType="1"/>
          </p:cNvSpPr>
          <p:nvPr/>
        </p:nvSpPr>
        <p:spPr bwMode="auto">
          <a:xfrm>
            <a:off x="4397375" y="52641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1" name="Line 10"/>
          <p:cNvSpPr>
            <a:spLocks noChangeShapeType="1"/>
          </p:cNvSpPr>
          <p:nvPr/>
        </p:nvSpPr>
        <p:spPr bwMode="auto">
          <a:xfrm flipH="1"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>
            <a:off x="5059362" y="5907088"/>
            <a:ext cx="3846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559911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06742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" name="Line 14"/>
          <p:cNvSpPr>
            <a:spLocks noChangeShapeType="1"/>
          </p:cNvSpPr>
          <p:nvPr/>
        </p:nvSpPr>
        <p:spPr bwMode="auto">
          <a:xfrm>
            <a:off x="653573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700246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>
            <a:off x="747077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" name="Line 17"/>
          <p:cNvSpPr>
            <a:spLocks noChangeShapeType="1"/>
          </p:cNvSpPr>
          <p:nvPr/>
        </p:nvSpPr>
        <p:spPr bwMode="auto">
          <a:xfrm>
            <a:off x="79390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9" name="Line 18"/>
          <p:cNvSpPr>
            <a:spLocks noChangeShapeType="1"/>
          </p:cNvSpPr>
          <p:nvPr/>
        </p:nvSpPr>
        <p:spPr bwMode="auto">
          <a:xfrm>
            <a:off x="84089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0" name="Line 19"/>
          <p:cNvSpPr>
            <a:spLocks noChangeShapeType="1"/>
          </p:cNvSpPr>
          <p:nvPr/>
        </p:nvSpPr>
        <p:spPr bwMode="auto">
          <a:xfrm>
            <a:off x="8877300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" name="Text Box 21"/>
          <p:cNvSpPr txBox="1">
            <a:spLocks noChangeArrowheads="1"/>
          </p:cNvSpPr>
          <p:nvPr/>
        </p:nvSpPr>
        <p:spPr bwMode="auto">
          <a:xfrm>
            <a:off x="5489575" y="5937250"/>
            <a:ext cx="807065" cy="30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1          2</a:t>
            </a:r>
          </a:p>
        </p:txBody>
      </p:sp>
      <p:sp>
        <p:nvSpPr>
          <p:cNvPr id="103" name="Text Box 22"/>
          <p:cNvSpPr txBox="1">
            <a:spLocks noChangeArrowheads="1"/>
          </p:cNvSpPr>
          <p:nvPr/>
        </p:nvSpPr>
        <p:spPr bwMode="auto">
          <a:xfrm>
            <a:off x="6407717" y="5942879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3          4</a:t>
            </a:r>
          </a:p>
        </p:txBody>
      </p:sp>
      <p:sp>
        <p:nvSpPr>
          <p:cNvPr id="104" name="Text Box 23"/>
          <p:cNvSpPr txBox="1">
            <a:spLocks noChangeArrowheads="1"/>
          </p:cNvSpPr>
          <p:nvPr/>
        </p:nvSpPr>
        <p:spPr bwMode="auto">
          <a:xfrm>
            <a:off x="7327264" y="5954137"/>
            <a:ext cx="718484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5        6</a:t>
            </a:r>
          </a:p>
        </p:txBody>
      </p:sp>
      <p:sp>
        <p:nvSpPr>
          <p:cNvPr id="105" name="Text Box 24"/>
          <p:cNvSpPr txBox="1">
            <a:spLocks noChangeArrowheads="1"/>
          </p:cNvSpPr>
          <p:nvPr/>
        </p:nvSpPr>
        <p:spPr bwMode="auto">
          <a:xfrm>
            <a:off x="8300241" y="5948508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7          8</a:t>
            </a:r>
          </a:p>
        </p:txBody>
      </p:sp>
      <p:sp>
        <p:nvSpPr>
          <p:cNvPr id="106" name="Line 25"/>
          <p:cNvSpPr>
            <a:spLocks noChangeShapeType="1"/>
          </p:cNvSpPr>
          <p:nvPr/>
        </p:nvSpPr>
        <p:spPr bwMode="auto">
          <a:xfrm rot="18669001">
            <a:off x="4940729" y="4462388"/>
            <a:ext cx="3373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7" name="Oval 26"/>
          <p:cNvSpPr>
            <a:spLocks noChangeArrowheads="1"/>
          </p:cNvSpPr>
          <p:nvPr/>
        </p:nvSpPr>
        <p:spPr bwMode="auto">
          <a:xfrm>
            <a:off x="8837612" y="5870575"/>
            <a:ext cx="68263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rot="16200000">
            <a:off x="4275931" y="3883819"/>
            <a:ext cx="28321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" name="Line 28"/>
          <p:cNvSpPr>
            <a:spLocks noChangeShapeType="1"/>
          </p:cNvSpPr>
          <p:nvPr/>
        </p:nvSpPr>
        <p:spPr bwMode="auto">
          <a:xfrm rot="13350872">
            <a:off x="3436937" y="4019550"/>
            <a:ext cx="24272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0" name="Line 29"/>
          <p:cNvSpPr>
            <a:spLocks noChangeShapeType="1"/>
          </p:cNvSpPr>
          <p:nvPr/>
        </p:nvSpPr>
        <p:spPr bwMode="auto">
          <a:xfrm>
            <a:off x="3095625" y="4625975"/>
            <a:ext cx="195738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1" name="Line 30"/>
          <p:cNvSpPr>
            <a:spLocks noChangeShapeType="1"/>
          </p:cNvSpPr>
          <p:nvPr/>
        </p:nvSpPr>
        <p:spPr bwMode="auto">
          <a:xfrm rot="18885447">
            <a:off x="3301090" y="5352471"/>
            <a:ext cx="1524274" cy="21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" name="Line 31"/>
          <p:cNvSpPr>
            <a:spLocks noChangeShapeType="1"/>
          </p:cNvSpPr>
          <p:nvPr/>
        </p:nvSpPr>
        <p:spPr bwMode="auto">
          <a:xfrm rot="5400000" flipV="1">
            <a:off x="3881253" y="5785032"/>
            <a:ext cx="1042905" cy="1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3" name="Line 32"/>
          <p:cNvSpPr>
            <a:spLocks noChangeShapeType="1"/>
          </p:cNvSpPr>
          <p:nvPr/>
        </p:nvSpPr>
        <p:spPr bwMode="auto">
          <a:xfrm rot="2560537">
            <a:off x="4506912" y="5895975"/>
            <a:ext cx="5413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4" name="Text Box 33"/>
          <p:cNvSpPr txBox="1">
            <a:spLocks noChangeArrowheads="1"/>
          </p:cNvSpPr>
          <p:nvPr/>
        </p:nvSpPr>
        <p:spPr bwMode="auto">
          <a:xfrm>
            <a:off x="8921750" y="57880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5" name="Text Box 34"/>
          <p:cNvSpPr txBox="1">
            <a:spLocks noChangeArrowheads="1"/>
          </p:cNvSpPr>
          <p:nvPr/>
        </p:nvSpPr>
        <p:spPr bwMode="auto">
          <a:xfrm>
            <a:off x="5035550" y="5903913"/>
            <a:ext cx="339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16" name="Oval 35"/>
          <p:cNvSpPr>
            <a:spLocks noChangeArrowheads="1"/>
          </p:cNvSpPr>
          <p:nvPr/>
        </p:nvSpPr>
        <p:spPr bwMode="auto">
          <a:xfrm>
            <a:off x="5018087" y="5865813"/>
            <a:ext cx="66675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7" name="Arc 36"/>
          <p:cNvSpPr>
            <a:spLocks/>
          </p:cNvSpPr>
          <p:nvPr/>
        </p:nvSpPr>
        <p:spPr bwMode="auto">
          <a:xfrm rot="16383874" flipV="1">
            <a:off x="5325487" y="2780263"/>
            <a:ext cx="3893263" cy="3396999"/>
          </a:xfrm>
          <a:custGeom>
            <a:avLst/>
            <a:gdLst>
              <a:gd name="T0" fmla="*/ 2147483647 w 21600"/>
              <a:gd name="T1" fmla="*/ 0 h 24136"/>
              <a:gd name="T2" fmla="*/ 2147483647 w 21600"/>
              <a:gd name="T3" fmla="*/ 2147483647 h 24136"/>
              <a:gd name="T4" fmla="*/ 0 w 21600"/>
              <a:gd name="T5" fmla="*/ 2147483647 h 24136"/>
              <a:gd name="T6" fmla="*/ 0 60000 65536"/>
              <a:gd name="T7" fmla="*/ 0 60000 65536"/>
              <a:gd name="T8" fmla="*/ 0 60000 65536"/>
              <a:gd name="T9" fmla="*/ 0 w 21600"/>
              <a:gd name="T10" fmla="*/ 0 h 24136"/>
              <a:gd name="T11" fmla="*/ 21600 w 21600"/>
              <a:gd name="T12" fmla="*/ 24136 h 24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136" fill="none" extrusionOk="0">
                <a:moveTo>
                  <a:pt x="3152" y="0"/>
                </a:moveTo>
                <a:cubicBezTo>
                  <a:pt x="13749" y="1563"/>
                  <a:pt x="21600" y="10657"/>
                  <a:pt x="21600" y="21369"/>
                </a:cubicBezTo>
                <a:cubicBezTo>
                  <a:pt x="21600" y="22294"/>
                  <a:pt x="21540" y="23218"/>
                  <a:pt x="21422" y="24136"/>
                </a:cubicBezTo>
              </a:path>
              <a:path w="21600" h="24136" stroke="0" extrusionOk="0">
                <a:moveTo>
                  <a:pt x="3152" y="0"/>
                </a:moveTo>
                <a:cubicBezTo>
                  <a:pt x="13749" y="1563"/>
                  <a:pt x="21600" y="10657"/>
                  <a:pt x="21600" y="21369"/>
                </a:cubicBezTo>
                <a:cubicBezTo>
                  <a:pt x="21600" y="22294"/>
                  <a:pt x="21540" y="23218"/>
                  <a:pt x="21422" y="24136"/>
                </a:cubicBezTo>
                <a:lnTo>
                  <a:pt x="0" y="21369"/>
                </a:lnTo>
                <a:lnTo>
                  <a:pt x="315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IN"/>
          </a:p>
        </p:txBody>
      </p:sp>
      <p:sp>
        <p:nvSpPr>
          <p:cNvPr id="118" name="Arc 37"/>
          <p:cNvSpPr>
            <a:spLocks/>
          </p:cNvSpPr>
          <p:nvPr/>
        </p:nvSpPr>
        <p:spPr bwMode="auto">
          <a:xfrm flipH="1">
            <a:off x="3103562" y="2468563"/>
            <a:ext cx="2563813" cy="215741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9" name="Arc 38"/>
          <p:cNvSpPr>
            <a:spLocks/>
          </p:cNvSpPr>
          <p:nvPr/>
        </p:nvSpPr>
        <p:spPr bwMode="auto">
          <a:xfrm rot="21576660" flipH="1" flipV="1">
            <a:off x="3103562" y="4625975"/>
            <a:ext cx="1281113" cy="16859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0" name="Arc 39"/>
          <p:cNvSpPr>
            <a:spLocks/>
          </p:cNvSpPr>
          <p:nvPr/>
        </p:nvSpPr>
        <p:spPr bwMode="auto">
          <a:xfrm flipV="1">
            <a:off x="4384675" y="5907088"/>
            <a:ext cx="674687" cy="40481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2" name="Text Box 41"/>
          <p:cNvSpPr txBox="1">
            <a:spLocks noChangeArrowheads="1"/>
          </p:cNvSpPr>
          <p:nvPr/>
        </p:nvSpPr>
        <p:spPr bwMode="auto">
          <a:xfrm>
            <a:off x="5415918" y="5444446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" name="Text Box 42"/>
          <p:cNvSpPr txBox="1">
            <a:spLocks noChangeArrowheads="1"/>
          </p:cNvSpPr>
          <p:nvPr/>
        </p:nvSpPr>
        <p:spPr bwMode="auto">
          <a:xfrm>
            <a:off x="5484870" y="5041213"/>
            <a:ext cx="272992" cy="30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4" name="Text Box 43"/>
          <p:cNvSpPr txBox="1">
            <a:spLocks noChangeArrowheads="1"/>
          </p:cNvSpPr>
          <p:nvPr/>
        </p:nvSpPr>
        <p:spPr bwMode="auto">
          <a:xfrm>
            <a:off x="5296308" y="4694179"/>
            <a:ext cx="239220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5" name="Text Box 44"/>
          <p:cNvSpPr txBox="1">
            <a:spLocks noChangeArrowheads="1"/>
          </p:cNvSpPr>
          <p:nvPr/>
        </p:nvSpPr>
        <p:spPr bwMode="auto">
          <a:xfrm>
            <a:off x="4855863" y="4559300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6" name="Text Box 45"/>
          <p:cNvSpPr txBox="1">
            <a:spLocks noChangeArrowheads="1"/>
          </p:cNvSpPr>
          <p:nvPr/>
        </p:nvSpPr>
        <p:spPr bwMode="auto">
          <a:xfrm>
            <a:off x="4450596" y="4830464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7" name="Text Box 46"/>
          <p:cNvSpPr txBox="1">
            <a:spLocks noChangeArrowheads="1"/>
          </p:cNvSpPr>
          <p:nvPr/>
        </p:nvSpPr>
        <p:spPr bwMode="auto">
          <a:xfrm>
            <a:off x="4370387" y="5209812"/>
            <a:ext cx="271585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8" name="Text Box 47"/>
          <p:cNvSpPr txBox="1">
            <a:spLocks noChangeArrowheads="1"/>
          </p:cNvSpPr>
          <p:nvPr/>
        </p:nvSpPr>
        <p:spPr bwMode="auto">
          <a:xfrm>
            <a:off x="4639158" y="5580730"/>
            <a:ext cx="274399" cy="3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29" name="Text Box 48"/>
          <p:cNvSpPr txBox="1">
            <a:spLocks noChangeArrowheads="1"/>
          </p:cNvSpPr>
          <p:nvPr/>
        </p:nvSpPr>
        <p:spPr bwMode="auto">
          <a:xfrm>
            <a:off x="4992359" y="5672055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31" name="Oval 50"/>
          <p:cNvSpPr>
            <a:spLocks noChangeArrowheads="1"/>
          </p:cNvSpPr>
          <p:nvPr/>
        </p:nvSpPr>
        <p:spPr bwMode="auto">
          <a:xfrm>
            <a:off x="3706275" y="3164445"/>
            <a:ext cx="67370" cy="674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32" name="Text Box 51"/>
          <p:cNvSpPr txBox="1">
            <a:spLocks noChangeArrowheads="1"/>
          </p:cNvSpPr>
          <p:nvPr/>
        </p:nvSpPr>
        <p:spPr bwMode="auto">
          <a:xfrm>
            <a:off x="3508375" y="2873375"/>
            <a:ext cx="339659" cy="30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3" name="Text Box 52"/>
          <p:cNvSpPr txBox="1">
            <a:spLocks noChangeArrowheads="1"/>
          </p:cNvSpPr>
          <p:nvPr/>
        </p:nvSpPr>
        <p:spPr bwMode="auto">
          <a:xfrm rot="2637252">
            <a:off x="4256494" y="3524062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3-P</a:t>
            </a:r>
          </a:p>
        </p:txBody>
      </p:sp>
      <p:sp>
        <p:nvSpPr>
          <p:cNvPr id="135" name="Oval 54"/>
          <p:cNvSpPr>
            <a:spLocks noChangeArrowheads="1"/>
          </p:cNvSpPr>
          <p:nvPr/>
        </p:nvSpPr>
        <p:spPr bwMode="auto">
          <a:xfrm>
            <a:off x="3053571" y="4594901"/>
            <a:ext cx="67477" cy="671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36" name="Text Box 55"/>
          <p:cNvSpPr txBox="1">
            <a:spLocks noChangeArrowheads="1"/>
          </p:cNvSpPr>
          <p:nvPr/>
        </p:nvSpPr>
        <p:spPr bwMode="auto">
          <a:xfrm>
            <a:off x="2787881" y="4495619"/>
            <a:ext cx="340196" cy="30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7" name="Text Box 56"/>
          <p:cNvSpPr txBox="1">
            <a:spLocks noChangeArrowheads="1"/>
          </p:cNvSpPr>
          <p:nvPr/>
        </p:nvSpPr>
        <p:spPr bwMode="auto">
          <a:xfrm>
            <a:off x="3568081" y="4382354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4-P</a:t>
            </a:r>
          </a:p>
        </p:txBody>
      </p:sp>
      <p:sp>
        <p:nvSpPr>
          <p:cNvPr id="139" name="Oval 58"/>
          <p:cNvSpPr>
            <a:spLocks noChangeArrowheads="1"/>
          </p:cNvSpPr>
          <p:nvPr/>
        </p:nvSpPr>
        <p:spPr bwMode="auto">
          <a:xfrm>
            <a:off x="3499583" y="5853988"/>
            <a:ext cx="67620" cy="6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0" name="Text Box 59"/>
          <p:cNvSpPr txBox="1">
            <a:spLocks noChangeArrowheads="1"/>
          </p:cNvSpPr>
          <p:nvPr/>
        </p:nvSpPr>
        <p:spPr bwMode="auto">
          <a:xfrm>
            <a:off x="3305175" y="5838522"/>
            <a:ext cx="339510" cy="30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41" name="Text Box 60"/>
          <p:cNvSpPr txBox="1">
            <a:spLocks noChangeArrowheads="1"/>
          </p:cNvSpPr>
          <p:nvPr/>
        </p:nvSpPr>
        <p:spPr bwMode="auto">
          <a:xfrm rot="18938064">
            <a:off x="3643923" y="5225879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5-P</a:t>
            </a:r>
          </a:p>
        </p:txBody>
      </p:sp>
      <p:sp>
        <p:nvSpPr>
          <p:cNvPr id="143" name="Oval 62"/>
          <p:cNvSpPr>
            <a:spLocks noChangeArrowheads="1"/>
          </p:cNvSpPr>
          <p:nvPr/>
        </p:nvSpPr>
        <p:spPr bwMode="auto">
          <a:xfrm>
            <a:off x="4958783" y="6051534"/>
            <a:ext cx="67395" cy="673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4" name="Text Box 63"/>
          <p:cNvSpPr txBox="1">
            <a:spLocks noChangeArrowheads="1"/>
          </p:cNvSpPr>
          <p:nvPr/>
        </p:nvSpPr>
        <p:spPr bwMode="auto">
          <a:xfrm>
            <a:off x="4857690" y="6110489"/>
            <a:ext cx="339785" cy="30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45" name="Text Box 64"/>
          <p:cNvSpPr txBox="1">
            <a:spLocks noChangeArrowheads="1"/>
          </p:cNvSpPr>
          <p:nvPr/>
        </p:nvSpPr>
        <p:spPr bwMode="auto">
          <a:xfrm rot="2607512">
            <a:off x="4502474" y="5818316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7-P</a:t>
            </a:r>
          </a:p>
        </p:txBody>
      </p:sp>
      <p:sp>
        <p:nvSpPr>
          <p:cNvPr id="147" name="Oval 66"/>
          <p:cNvSpPr>
            <a:spLocks noChangeArrowheads="1"/>
          </p:cNvSpPr>
          <p:nvPr/>
        </p:nvSpPr>
        <p:spPr bwMode="auto">
          <a:xfrm>
            <a:off x="4360264" y="6261808"/>
            <a:ext cx="67547" cy="6733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8" name="Text Box 67"/>
          <p:cNvSpPr txBox="1">
            <a:spLocks noChangeArrowheads="1"/>
          </p:cNvSpPr>
          <p:nvPr/>
        </p:nvSpPr>
        <p:spPr bwMode="auto">
          <a:xfrm>
            <a:off x="4250499" y="6312306"/>
            <a:ext cx="340551" cy="30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9" name="Text Box 68"/>
          <p:cNvSpPr txBox="1">
            <a:spLocks noChangeArrowheads="1"/>
          </p:cNvSpPr>
          <p:nvPr/>
        </p:nvSpPr>
        <p:spPr bwMode="auto">
          <a:xfrm rot="16200000">
            <a:off x="4060001" y="5730080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6-P</a:t>
            </a:r>
          </a:p>
        </p:txBody>
      </p:sp>
      <p:sp>
        <p:nvSpPr>
          <p:cNvPr id="151" name="Oval 70"/>
          <p:cNvSpPr>
            <a:spLocks noChangeArrowheads="1"/>
          </p:cNvSpPr>
          <p:nvPr/>
        </p:nvSpPr>
        <p:spPr bwMode="auto">
          <a:xfrm>
            <a:off x="5646618" y="2442784"/>
            <a:ext cx="67628" cy="674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52" name="Text Box 71"/>
          <p:cNvSpPr txBox="1">
            <a:spLocks noChangeArrowheads="1"/>
          </p:cNvSpPr>
          <p:nvPr/>
        </p:nvSpPr>
        <p:spPr bwMode="auto">
          <a:xfrm>
            <a:off x="5570537" y="2163180"/>
            <a:ext cx="338138" cy="30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3" name="Text Box 72"/>
          <p:cNvSpPr txBox="1">
            <a:spLocks noChangeArrowheads="1"/>
          </p:cNvSpPr>
          <p:nvPr/>
        </p:nvSpPr>
        <p:spPr bwMode="auto">
          <a:xfrm rot="16174448">
            <a:off x="5464349" y="3306849"/>
            <a:ext cx="6463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2-P</a:t>
            </a:r>
          </a:p>
        </p:txBody>
      </p:sp>
      <p:sp>
        <p:nvSpPr>
          <p:cNvPr id="155" name="Oval 74"/>
          <p:cNvSpPr>
            <a:spLocks noChangeArrowheads="1"/>
          </p:cNvSpPr>
          <p:nvPr/>
        </p:nvSpPr>
        <p:spPr bwMode="auto">
          <a:xfrm>
            <a:off x="7665888" y="3197451"/>
            <a:ext cx="67359" cy="674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56" name="Text Box 75"/>
          <p:cNvSpPr txBox="1">
            <a:spLocks noChangeArrowheads="1"/>
          </p:cNvSpPr>
          <p:nvPr/>
        </p:nvSpPr>
        <p:spPr bwMode="auto">
          <a:xfrm>
            <a:off x="7712198" y="2978150"/>
            <a:ext cx="339602" cy="30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7" name="Text Box 76"/>
          <p:cNvSpPr txBox="1">
            <a:spLocks noChangeArrowheads="1"/>
          </p:cNvSpPr>
          <p:nvPr/>
        </p:nvSpPr>
        <p:spPr bwMode="auto">
          <a:xfrm rot="18652201">
            <a:off x="6941322" y="3889841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1-P</a:t>
            </a:r>
          </a:p>
        </p:txBody>
      </p:sp>
      <p:sp>
        <p:nvSpPr>
          <p:cNvPr id="159" name="Line 78"/>
          <p:cNvSpPr>
            <a:spLocks noChangeShapeType="1"/>
          </p:cNvSpPr>
          <p:nvPr/>
        </p:nvSpPr>
        <p:spPr bwMode="auto">
          <a:xfrm>
            <a:off x="5059362" y="6380263"/>
            <a:ext cx="0" cy="270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0" name="Line 79"/>
          <p:cNvSpPr>
            <a:spLocks noChangeShapeType="1"/>
          </p:cNvSpPr>
          <p:nvPr/>
        </p:nvSpPr>
        <p:spPr bwMode="auto">
          <a:xfrm>
            <a:off x="8864101" y="6245225"/>
            <a:ext cx="0" cy="4051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1" name="Line 80"/>
          <p:cNvSpPr>
            <a:spLocks noChangeShapeType="1"/>
          </p:cNvSpPr>
          <p:nvPr/>
        </p:nvSpPr>
        <p:spPr bwMode="auto">
          <a:xfrm flipH="1">
            <a:off x="5059362" y="6515301"/>
            <a:ext cx="15522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2" name="Line 81"/>
          <p:cNvSpPr>
            <a:spLocks noChangeShapeType="1"/>
          </p:cNvSpPr>
          <p:nvPr/>
        </p:nvSpPr>
        <p:spPr bwMode="auto">
          <a:xfrm>
            <a:off x="7455251" y="6515301"/>
            <a:ext cx="14172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" name="Text Box 82"/>
          <p:cNvSpPr txBox="1">
            <a:spLocks noChangeArrowheads="1"/>
          </p:cNvSpPr>
          <p:nvPr/>
        </p:nvSpPr>
        <p:spPr bwMode="auto">
          <a:xfrm>
            <a:off x="6812691" y="6381670"/>
            <a:ext cx="478053" cy="30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D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4" name="Text Box 83"/>
          <p:cNvSpPr txBox="1">
            <a:spLocks noChangeArrowheads="1"/>
          </p:cNvSpPr>
          <p:nvPr/>
        </p:nvSpPr>
        <p:spPr bwMode="auto">
          <a:xfrm>
            <a:off x="4840287" y="5675313"/>
            <a:ext cx="276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4827457" y="5192133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91212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500"/>
                            </p:stCondLst>
                            <p:childTnLst>
                              <p:par>
                                <p:cTn id="1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000"/>
                            </p:stCondLst>
                            <p:childTnLst>
                              <p:par>
                                <p:cTn id="1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500"/>
                            </p:stCondLst>
                            <p:childTnLst>
                              <p:par>
                                <p:cTn id="1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0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0"/>
                            </p:stCondLst>
                            <p:childTnLst>
                              <p:par>
                                <p:cTn id="1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5" grpId="0"/>
      <p:bldP spid="116" grpId="0" animBg="1"/>
      <p:bldP spid="117" grpId="0" animBg="1"/>
      <p:bldP spid="118" grpId="0" animBg="1"/>
      <p:bldP spid="119" grpId="0" animBg="1"/>
      <p:bldP spid="120" grpId="0" animBg="1"/>
      <p:bldP spid="131" grpId="0" animBg="1"/>
      <p:bldP spid="132" grpId="0"/>
      <p:bldP spid="133" grpId="0"/>
      <p:bldP spid="135" grpId="0" animBg="1"/>
      <p:bldP spid="136" grpId="0"/>
      <p:bldP spid="137" grpId="0"/>
      <p:bldP spid="139" grpId="0" animBg="1"/>
      <p:bldP spid="140" grpId="0"/>
      <p:bldP spid="141" grpId="0"/>
      <p:bldP spid="143" grpId="0" animBg="1"/>
      <p:bldP spid="144" grpId="0"/>
      <p:bldP spid="145" grpId="0"/>
      <p:bldP spid="147" grpId="0" animBg="1"/>
      <p:bldP spid="148" grpId="0"/>
      <p:bldP spid="149" grpId="0"/>
      <p:bldP spid="151" grpId="0" animBg="1"/>
      <p:bldP spid="152" grpId="0"/>
      <p:bldP spid="153" grpId="0"/>
      <p:bldP spid="155" grpId="0" animBg="1"/>
      <p:bldP spid="156" grpId="0"/>
      <p:bldP spid="15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Involute of a Circle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155136" y="2376651"/>
            <a:ext cx="2551890" cy="436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en-US" sz="1600" dirty="0">
                <a:cs typeface="Arial" charset="0"/>
              </a:rPr>
              <a:t>Mark point </a:t>
            </a:r>
            <a:r>
              <a:rPr lang="en-US" sz="1600" b="1" dirty="0">
                <a:cs typeface="Arial" charset="0"/>
              </a:rPr>
              <a:t>Q</a:t>
            </a:r>
            <a:r>
              <a:rPr lang="en-US" sz="1600" dirty="0">
                <a:cs typeface="Arial" charset="0"/>
              </a:rPr>
              <a:t> on involute</a:t>
            </a:r>
          </a:p>
          <a:p>
            <a:pPr marL="266700" lvl="1" indent="-266700"/>
            <a:r>
              <a:rPr lang="en-US" sz="1600" dirty="0">
                <a:cs typeface="Arial" charset="0"/>
              </a:rPr>
              <a:t>Join </a:t>
            </a:r>
            <a:r>
              <a:rPr lang="en-US" sz="1600" b="1" dirty="0">
                <a:cs typeface="Arial" charset="0"/>
              </a:rPr>
              <a:t>Q</a:t>
            </a:r>
            <a:r>
              <a:rPr lang="en-US" sz="1600" dirty="0">
                <a:cs typeface="Arial" charset="0"/>
              </a:rPr>
              <a:t> to the center of circle C</a:t>
            </a:r>
          </a:p>
          <a:p>
            <a:pPr marL="266700" lvl="1" indent="-266700"/>
            <a:r>
              <a:rPr lang="en-US" sz="1600" dirty="0">
                <a:cs typeface="Arial" charset="0"/>
              </a:rPr>
              <a:t>Considering </a:t>
            </a:r>
            <a:r>
              <a:rPr lang="en-US" sz="1600" b="1" dirty="0">
                <a:cs typeface="Arial" charset="0"/>
              </a:rPr>
              <a:t>CQ</a:t>
            </a:r>
            <a:r>
              <a:rPr lang="en-US" sz="1600" dirty="0">
                <a:cs typeface="Arial" charset="0"/>
              </a:rPr>
              <a:t> as diameter, draw a semicircle as shown</a:t>
            </a:r>
          </a:p>
          <a:p>
            <a:pPr marL="266700" lvl="1" indent="-266700"/>
            <a:r>
              <a:rPr lang="en-US" sz="1600" dirty="0">
                <a:cs typeface="Arial" charset="0"/>
              </a:rPr>
              <a:t>Mark the point of intersection of this semicircle and pole circle and join it to </a:t>
            </a:r>
            <a:r>
              <a:rPr lang="en-US" sz="1600" b="1" dirty="0">
                <a:cs typeface="Arial" charset="0"/>
              </a:rPr>
              <a:t>Q</a:t>
            </a:r>
          </a:p>
          <a:p>
            <a:pPr marL="541337" lvl="2" indent="-266700"/>
            <a:r>
              <a:rPr lang="en-US" sz="1600" dirty="0">
                <a:cs typeface="Arial" charset="0"/>
              </a:rPr>
              <a:t>This will be</a:t>
            </a:r>
            <a:r>
              <a:rPr lang="en-US" sz="16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sz="1600" b="1" dirty="0">
                <a:cs typeface="Arial" charset="0"/>
              </a:rPr>
              <a:t>normal to involute</a:t>
            </a:r>
          </a:p>
          <a:p>
            <a:pPr marL="266700" lvl="1" indent="-266700"/>
            <a:r>
              <a:rPr lang="en-US" sz="1600" dirty="0">
                <a:cs typeface="Arial" charset="0"/>
              </a:rPr>
              <a:t>Draw a line at right angle to this line from</a:t>
            </a:r>
            <a:r>
              <a:rPr lang="en-US" sz="16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sz="1600" b="1" dirty="0">
                <a:cs typeface="Arial" charset="0"/>
              </a:rPr>
              <a:t>Q</a:t>
            </a:r>
            <a:r>
              <a:rPr lang="en-US" sz="1600" b="1" dirty="0">
                <a:solidFill>
                  <a:srgbClr val="FF0066"/>
                </a:solidFill>
                <a:cs typeface="Arial" charset="0"/>
              </a:rPr>
              <a:t> </a:t>
            </a:r>
            <a:r>
              <a:rPr lang="en-US" sz="1600" b="1" dirty="0">
                <a:cs typeface="Arial" charset="0"/>
              </a:rPr>
              <a:t>to get tangent  </a:t>
            </a:r>
            <a:r>
              <a:rPr lang="en-US" sz="1600" dirty="0">
                <a:cs typeface="Arial" charset="0"/>
              </a:rPr>
              <a:t>to the involute</a:t>
            </a:r>
            <a:endParaRPr lang="en-US" sz="1600" dirty="0"/>
          </a:p>
        </p:txBody>
      </p:sp>
      <p:sp>
        <p:nvSpPr>
          <p:cNvPr id="87" name="Oval 6"/>
          <p:cNvSpPr>
            <a:spLocks noChangeArrowheads="1"/>
          </p:cNvSpPr>
          <p:nvPr/>
        </p:nvSpPr>
        <p:spPr bwMode="auto">
          <a:xfrm>
            <a:off x="4411662" y="4625975"/>
            <a:ext cx="1279525" cy="12811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300" y="1295400"/>
            <a:ext cx="8229600" cy="884858"/>
          </a:xfrm>
        </p:spPr>
        <p:txBody>
          <a:bodyPr/>
          <a:lstStyle/>
          <a:p>
            <a:r>
              <a:rPr lang="en-US" b="1" dirty="0"/>
              <a:t>Tangent and Normal to the involute of a circle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5059362" y="4625975"/>
            <a:ext cx="0" cy="128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9" name="Line 8"/>
          <p:cNvSpPr>
            <a:spLocks noChangeShapeType="1"/>
          </p:cNvSpPr>
          <p:nvPr/>
        </p:nvSpPr>
        <p:spPr bwMode="auto">
          <a:xfrm>
            <a:off x="4397375" y="5264150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0" name="Line 9"/>
          <p:cNvSpPr>
            <a:spLocks noChangeShapeType="1"/>
          </p:cNvSpPr>
          <p:nvPr/>
        </p:nvSpPr>
        <p:spPr bwMode="auto">
          <a:xfrm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1" name="Line 10"/>
          <p:cNvSpPr>
            <a:spLocks noChangeShapeType="1"/>
          </p:cNvSpPr>
          <p:nvPr/>
        </p:nvSpPr>
        <p:spPr bwMode="auto">
          <a:xfrm flipH="1">
            <a:off x="4587875" y="4827588"/>
            <a:ext cx="944562" cy="877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>
            <a:off x="5059362" y="5907088"/>
            <a:ext cx="3846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559911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06742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" name="Line 14"/>
          <p:cNvSpPr>
            <a:spLocks noChangeShapeType="1"/>
          </p:cNvSpPr>
          <p:nvPr/>
        </p:nvSpPr>
        <p:spPr bwMode="auto">
          <a:xfrm>
            <a:off x="653573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7002462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>
            <a:off x="7470775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" name="Line 17"/>
          <p:cNvSpPr>
            <a:spLocks noChangeShapeType="1"/>
          </p:cNvSpPr>
          <p:nvPr/>
        </p:nvSpPr>
        <p:spPr bwMode="auto">
          <a:xfrm>
            <a:off x="79390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9" name="Line 18"/>
          <p:cNvSpPr>
            <a:spLocks noChangeShapeType="1"/>
          </p:cNvSpPr>
          <p:nvPr/>
        </p:nvSpPr>
        <p:spPr bwMode="auto">
          <a:xfrm>
            <a:off x="8408987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0" name="Line 19"/>
          <p:cNvSpPr>
            <a:spLocks noChangeShapeType="1"/>
          </p:cNvSpPr>
          <p:nvPr/>
        </p:nvSpPr>
        <p:spPr bwMode="auto">
          <a:xfrm>
            <a:off x="8877300" y="5842000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" name="Text Box 21"/>
          <p:cNvSpPr txBox="1">
            <a:spLocks noChangeArrowheads="1"/>
          </p:cNvSpPr>
          <p:nvPr/>
        </p:nvSpPr>
        <p:spPr bwMode="auto">
          <a:xfrm>
            <a:off x="5489575" y="5937250"/>
            <a:ext cx="807065" cy="30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1          2</a:t>
            </a:r>
          </a:p>
        </p:txBody>
      </p:sp>
      <p:sp>
        <p:nvSpPr>
          <p:cNvPr id="103" name="Text Box 22"/>
          <p:cNvSpPr txBox="1">
            <a:spLocks noChangeArrowheads="1"/>
          </p:cNvSpPr>
          <p:nvPr/>
        </p:nvSpPr>
        <p:spPr bwMode="auto">
          <a:xfrm>
            <a:off x="6407717" y="5942879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3          4</a:t>
            </a:r>
          </a:p>
        </p:txBody>
      </p:sp>
      <p:sp>
        <p:nvSpPr>
          <p:cNvPr id="104" name="Text Box 23"/>
          <p:cNvSpPr txBox="1">
            <a:spLocks noChangeArrowheads="1"/>
          </p:cNvSpPr>
          <p:nvPr/>
        </p:nvSpPr>
        <p:spPr bwMode="auto">
          <a:xfrm>
            <a:off x="7327264" y="5954137"/>
            <a:ext cx="718484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5        6</a:t>
            </a:r>
          </a:p>
        </p:txBody>
      </p:sp>
      <p:sp>
        <p:nvSpPr>
          <p:cNvPr id="105" name="Text Box 24"/>
          <p:cNvSpPr txBox="1">
            <a:spLocks noChangeArrowheads="1"/>
          </p:cNvSpPr>
          <p:nvPr/>
        </p:nvSpPr>
        <p:spPr bwMode="auto">
          <a:xfrm>
            <a:off x="8300241" y="5948508"/>
            <a:ext cx="805659" cy="30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7          8</a:t>
            </a:r>
          </a:p>
        </p:txBody>
      </p:sp>
      <p:sp>
        <p:nvSpPr>
          <p:cNvPr id="106" name="Line 25"/>
          <p:cNvSpPr>
            <a:spLocks noChangeShapeType="1"/>
          </p:cNvSpPr>
          <p:nvPr/>
        </p:nvSpPr>
        <p:spPr bwMode="auto">
          <a:xfrm rot="18669001">
            <a:off x="4940729" y="4462388"/>
            <a:ext cx="3373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7" name="Oval 26"/>
          <p:cNvSpPr>
            <a:spLocks noChangeArrowheads="1"/>
          </p:cNvSpPr>
          <p:nvPr/>
        </p:nvSpPr>
        <p:spPr bwMode="auto">
          <a:xfrm>
            <a:off x="8837612" y="5870575"/>
            <a:ext cx="68263" cy="66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rot="16200000">
            <a:off x="4275931" y="3883819"/>
            <a:ext cx="28321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" name="Line 28"/>
          <p:cNvSpPr>
            <a:spLocks noChangeShapeType="1"/>
          </p:cNvSpPr>
          <p:nvPr/>
        </p:nvSpPr>
        <p:spPr bwMode="auto">
          <a:xfrm rot="13350872">
            <a:off x="3436937" y="4019550"/>
            <a:ext cx="24272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0" name="Line 29"/>
          <p:cNvSpPr>
            <a:spLocks noChangeShapeType="1"/>
          </p:cNvSpPr>
          <p:nvPr/>
        </p:nvSpPr>
        <p:spPr bwMode="auto">
          <a:xfrm>
            <a:off x="3095625" y="4625975"/>
            <a:ext cx="195738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1" name="Line 30"/>
          <p:cNvSpPr>
            <a:spLocks noChangeShapeType="1"/>
          </p:cNvSpPr>
          <p:nvPr/>
        </p:nvSpPr>
        <p:spPr bwMode="auto">
          <a:xfrm rot="18885447">
            <a:off x="3301090" y="5352471"/>
            <a:ext cx="1524274" cy="21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" name="Line 31"/>
          <p:cNvSpPr>
            <a:spLocks noChangeShapeType="1"/>
          </p:cNvSpPr>
          <p:nvPr/>
        </p:nvSpPr>
        <p:spPr bwMode="auto">
          <a:xfrm rot="5400000" flipV="1">
            <a:off x="3881253" y="5785032"/>
            <a:ext cx="1042905" cy="1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3" name="Line 32"/>
          <p:cNvSpPr>
            <a:spLocks noChangeShapeType="1"/>
          </p:cNvSpPr>
          <p:nvPr/>
        </p:nvSpPr>
        <p:spPr bwMode="auto">
          <a:xfrm rot="2560537">
            <a:off x="4506912" y="5895975"/>
            <a:ext cx="5413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4" name="Text Box 33"/>
          <p:cNvSpPr txBox="1">
            <a:spLocks noChangeArrowheads="1"/>
          </p:cNvSpPr>
          <p:nvPr/>
        </p:nvSpPr>
        <p:spPr bwMode="auto">
          <a:xfrm>
            <a:off x="8921750" y="57880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5" name="Text Box 34"/>
          <p:cNvSpPr txBox="1">
            <a:spLocks noChangeArrowheads="1"/>
          </p:cNvSpPr>
          <p:nvPr/>
        </p:nvSpPr>
        <p:spPr bwMode="auto">
          <a:xfrm>
            <a:off x="5035550" y="5903913"/>
            <a:ext cx="339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16" name="Oval 35"/>
          <p:cNvSpPr>
            <a:spLocks noChangeArrowheads="1"/>
          </p:cNvSpPr>
          <p:nvPr/>
        </p:nvSpPr>
        <p:spPr bwMode="auto">
          <a:xfrm>
            <a:off x="5018087" y="5865813"/>
            <a:ext cx="66675" cy="68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7" name="Arc 36"/>
          <p:cNvSpPr>
            <a:spLocks/>
          </p:cNvSpPr>
          <p:nvPr/>
        </p:nvSpPr>
        <p:spPr bwMode="auto">
          <a:xfrm rot="16383874" flipV="1">
            <a:off x="5325487" y="2780263"/>
            <a:ext cx="3893263" cy="3396999"/>
          </a:xfrm>
          <a:custGeom>
            <a:avLst/>
            <a:gdLst>
              <a:gd name="T0" fmla="*/ 2147483647 w 21600"/>
              <a:gd name="T1" fmla="*/ 0 h 24136"/>
              <a:gd name="T2" fmla="*/ 2147483647 w 21600"/>
              <a:gd name="T3" fmla="*/ 2147483647 h 24136"/>
              <a:gd name="T4" fmla="*/ 0 w 21600"/>
              <a:gd name="T5" fmla="*/ 2147483647 h 24136"/>
              <a:gd name="T6" fmla="*/ 0 60000 65536"/>
              <a:gd name="T7" fmla="*/ 0 60000 65536"/>
              <a:gd name="T8" fmla="*/ 0 60000 65536"/>
              <a:gd name="T9" fmla="*/ 0 w 21600"/>
              <a:gd name="T10" fmla="*/ 0 h 24136"/>
              <a:gd name="T11" fmla="*/ 21600 w 21600"/>
              <a:gd name="T12" fmla="*/ 24136 h 24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136" fill="none" extrusionOk="0">
                <a:moveTo>
                  <a:pt x="3152" y="0"/>
                </a:moveTo>
                <a:cubicBezTo>
                  <a:pt x="13749" y="1563"/>
                  <a:pt x="21600" y="10657"/>
                  <a:pt x="21600" y="21369"/>
                </a:cubicBezTo>
                <a:cubicBezTo>
                  <a:pt x="21600" y="22294"/>
                  <a:pt x="21540" y="23218"/>
                  <a:pt x="21422" y="24136"/>
                </a:cubicBezTo>
              </a:path>
              <a:path w="21600" h="24136" stroke="0" extrusionOk="0">
                <a:moveTo>
                  <a:pt x="3152" y="0"/>
                </a:moveTo>
                <a:cubicBezTo>
                  <a:pt x="13749" y="1563"/>
                  <a:pt x="21600" y="10657"/>
                  <a:pt x="21600" y="21369"/>
                </a:cubicBezTo>
                <a:cubicBezTo>
                  <a:pt x="21600" y="22294"/>
                  <a:pt x="21540" y="23218"/>
                  <a:pt x="21422" y="24136"/>
                </a:cubicBezTo>
                <a:lnTo>
                  <a:pt x="0" y="21369"/>
                </a:lnTo>
                <a:lnTo>
                  <a:pt x="315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IN"/>
          </a:p>
        </p:txBody>
      </p:sp>
      <p:sp>
        <p:nvSpPr>
          <p:cNvPr id="118" name="Arc 37"/>
          <p:cNvSpPr>
            <a:spLocks/>
          </p:cNvSpPr>
          <p:nvPr/>
        </p:nvSpPr>
        <p:spPr bwMode="auto">
          <a:xfrm flipH="1">
            <a:off x="3103562" y="2468563"/>
            <a:ext cx="2563813" cy="215741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9" name="Arc 38"/>
          <p:cNvSpPr>
            <a:spLocks/>
          </p:cNvSpPr>
          <p:nvPr/>
        </p:nvSpPr>
        <p:spPr bwMode="auto">
          <a:xfrm rot="21576660" flipH="1" flipV="1">
            <a:off x="3103562" y="4625975"/>
            <a:ext cx="1281113" cy="16859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0" name="Arc 39"/>
          <p:cNvSpPr>
            <a:spLocks/>
          </p:cNvSpPr>
          <p:nvPr/>
        </p:nvSpPr>
        <p:spPr bwMode="auto">
          <a:xfrm flipV="1">
            <a:off x="4384675" y="5907088"/>
            <a:ext cx="674687" cy="40481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2" name="Text Box 41"/>
          <p:cNvSpPr txBox="1">
            <a:spLocks noChangeArrowheads="1"/>
          </p:cNvSpPr>
          <p:nvPr/>
        </p:nvSpPr>
        <p:spPr bwMode="auto">
          <a:xfrm>
            <a:off x="5415918" y="5444446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3" name="Text Box 42"/>
          <p:cNvSpPr txBox="1">
            <a:spLocks noChangeArrowheads="1"/>
          </p:cNvSpPr>
          <p:nvPr/>
        </p:nvSpPr>
        <p:spPr bwMode="auto">
          <a:xfrm>
            <a:off x="5484870" y="5041213"/>
            <a:ext cx="272992" cy="30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4" name="Text Box 43"/>
          <p:cNvSpPr txBox="1">
            <a:spLocks noChangeArrowheads="1"/>
          </p:cNvSpPr>
          <p:nvPr/>
        </p:nvSpPr>
        <p:spPr bwMode="auto">
          <a:xfrm>
            <a:off x="5296308" y="4694179"/>
            <a:ext cx="239220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5" name="Text Box 44"/>
          <p:cNvSpPr txBox="1">
            <a:spLocks noChangeArrowheads="1"/>
          </p:cNvSpPr>
          <p:nvPr/>
        </p:nvSpPr>
        <p:spPr bwMode="auto">
          <a:xfrm>
            <a:off x="4855863" y="4559300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6" name="Text Box 45"/>
          <p:cNvSpPr txBox="1">
            <a:spLocks noChangeArrowheads="1"/>
          </p:cNvSpPr>
          <p:nvPr/>
        </p:nvSpPr>
        <p:spPr bwMode="auto">
          <a:xfrm>
            <a:off x="4450596" y="4830464"/>
            <a:ext cx="274399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7" name="Text Box 46"/>
          <p:cNvSpPr txBox="1">
            <a:spLocks noChangeArrowheads="1"/>
          </p:cNvSpPr>
          <p:nvPr/>
        </p:nvSpPr>
        <p:spPr bwMode="auto">
          <a:xfrm>
            <a:off x="4370387" y="5209812"/>
            <a:ext cx="271585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8" name="Text Box 47"/>
          <p:cNvSpPr txBox="1">
            <a:spLocks noChangeArrowheads="1"/>
          </p:cNvSpPr>
          <p:nvPr/>
        </p:nvSpPr>
        <p:spPr bwMode="auto">
          <a:xfrm>
            <a:off x="4639158" y="5580730"/>
            <a:ext cx="274399" cy="3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29" name="Text Box 48"/>
          <p:cNvSpPr txBox="1">
            <a:spLocks noChangeArrowheads="1"/>
          </p:cNvSpPr>
          <p:nvPr/>
        </p:nvSpPr>
        <p:spPr bwMode="auto">
          <a:xfrm>
            <a:off x="4992359" y="5672055"/>
            <a:ext cx="272992" cy="30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31" name="Oval 50"/>
          <p:cNvSpPr>
            <a:spLocks noChangeArrowheads="1"/>
          </p:cNvSpPr>
          <p:nvPr/>
        </p:nvSpPr>
        <p:spPr bwMode="auto">
          <a:xfrm>
            <a:off x="3706275" y="3164445"/>
            <a:ext cx="67370" cy="674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32" name="Text Box 51"/>
          <p:cNvSpPr txBox="1">
            <a:spLocks noChangeArrowheads="1"/>
          </p:cNvSpPr>
          <p:nvPr/>
        </p:nvSpPr>
        <p:spPr bwMode="auto">
          <a:xfrm>
            <a:off x="3508375" y="2873375"/>
            <a:ext cx="339659" cy="30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3" name="Text Box 52"/>
          <p:cNvSpPr txBox="1">
            <a:spLocks noChangeArrowheads="1"/>
          </p:cNvSpPr>
          <p:nvPr/>
        </p:nvSpPr>
        <p:spPr bwMode="auto">
          <a:xfrm rot="2637252">
            <a:off x="4256494" y="3524062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3-P</a:t>
            </a:r>
          </a:p>
        </p:txBody>
      </p:sp>
      <p:sp>
        <p:nvSpPr>
          <p:cNvPr id="135" name="Oval 54"/>
          <p:cNvSpPr>
            <a:spLocks noChangeArrowheads="1"/>
          </p:cNvSpPr>
          <p:nvPr/>
        </p:nvSpPr>
        <p:spPr bwMode="auto">
          <a:xfrm>
            <a:off x="3053571" y="4594901"/>
            <a:ext cx="67477" cy="671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36" name="Text Box 55"/>
          <p:cNvSpPr txBox="1">
            <a:spLocks noChangeArrowheads="1"/>
          </p:cNvSpPr>
          <p:nvPr/>
        </p:nvSpPr>
        <p:spPr bwMode="auto">
          <a:xfrm>
            <a:off x="2787881" y="4495619"/>
            <a:ext cx="340196" cy="30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7" name="Text Box 56"/>
          <p:cNvSpPr txBox="1">
            <a:spLocks noChangeArrowheads="1"/>
          </p:cNvSpPr>
          <p:nvPr/>
        </p:nvSpPr>
        <p:spPr bwMode="auto">
          <a:xfrm>
            <a:off x="3568081" y="4382354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4-P</a:t>
            </a:r>
          </a:p>
        </p:txBody>
      </p:sp>
      <p:sp>
        <p:nvSpPr>
          <p:cNvPr id="139" name="Oval 58"/>
          <p:cNvSpPr>
            <a:spLocks noChangeArrowheads="1"/>
          </p:cNvSpPr>
          <p:nvPr/>
        </p:nvSpPr>
        <p:spPr bwMode="auto">
          <a:xfrm>
            <a:off x="3499583" y="5853988"/>
            <a:ext cx="67620" cy="6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0" name="Text Box 59"/>
          <p:cNvSpPr txBox="1">
            <a:spLocks noChangeArrowheads="1"/>
          </p:cNvSpPr>
          <p:nvPr/>
        </p:nvSpPr>
        <p:spPr bwMode="auto">
          <a:xfrm>
            <a:off x="3305175" y="5838522"/>
            <a:ext cx="339510" cy="30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41" name="Text Box 60"/>
          <p:cNvSpPr txBox="1">
            <a:spLocks noChangeArrowheads="1"/>
          </p:cNvSpPr>
          <p:nvPr/>
        </p:nvSpPr>
        <p:spPr bwMode="auto">
          <a:xfrm rot="18938064">
            <a:off x="3643923" y="5225879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5-P</a:t>
            </a:r>
          </a:p>
        </p:txBody>
      </p:sp>
      <p:sp>
        <p:nvSpPr>
          <p:cNvPr id="143" name="Oval 62"/>
          <p:cNvSpPr>
            <a:spLocks noChangeArrowheads="1"/>
          </p:cNvSpPr>
          <p:nvPr/>
        </p:nvSpPr>
        <p:spPr bwMode="auto">
          <a:xfrm>
            <a:off x="4958783" y="6051534"/>
            <a:ext cx="67395" cy="673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4" name="Text Box 63"/>
          <p:cNvSpPr txBox="1">
            <a:spLocks noChangeArrowheads="1"/>
          </p:cNvSpPr>
          <p:nvPr/>
        </p:nvSpPr>
        <p:spPr bwMode="auto">
          <a:xfrm>
            <a:off x="4857690" y="6110489"/>
            <a:ext cx="339785" cy="30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45" name="Text Box 64"/>
          <p:cNvSpPr txBox="1">
            <a:spLocks noChangeArrowheads="1"/>
          </p:cNvSpPr>
          <p:nvPr/>
        </p:nvSpPr>
        <p:spPr bwMode="auto">
          <a:xfrm rot="2607512">
            <a:off x="4502474" y="5818316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7-P</a:t>
            </a:r>
          </a:p>
        </p:txBody>
      </p:sp>
      <p:sp>
        <p:nvSpPr>
          <p:cNvPr id="147" name="Oval 66"/>
          <p:cNvSpPr>
            <a:spLocks noChangeArrowheads="1"/>
          </p:cNvSpPr>
          <p:nvPr/>
        </p:nvSpPr>
        <p:spPr bwMode="auto">
          <a:xfrm>
            <a:off x="4360264" y="6261808"/>
            <a:ext cx="67547" cy="6733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48" name="Text Box 67"/>
          <p:cNvSpPr txBox="1">
            <a:spLocks noChangeArrowheads="1"/>
          </p:cNvSpPr>
          <p:nvPr/>
        </p:nvSpPr>
        <p:spPr bwMode="auto">
          <a:xfrm>
            <a:off x="4250499" y="6312306"/>
            <a:ext cx="340551" cy="30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9" name="Text Box 68"/>
          <p:cNvSpPr txBox="1">
            <a:spLocks noChangeArrowheads="1"/>
          </p:cNvSpPr>
          <p:nvPr/>
        </p:nvSpPr>
        <p:spPr bwMode="auto">
          <a:xfrm rot="16200000">
            <a:off x="4060001" y="5730080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6-P</a:t>
            </a:r>
          </a:p>
        </p:txBody>
      </p:sp>
      <p:sp>
        <p:nvSpPr>
          <p:cNvPr id="151" name="Oval 70"/>
          <p:cNvSpPr>
            <a:spLocks noChangeArrowheads="1"/>
          </p:cNvSpPr>
          <p:nvPr/>
        </p:nvSpPr>
        <p:spPr bwMode="auto">
          <a:xfrm>
            <a:off x="5646618" y="2442784"/>
            <a:ext cx="67628" cy="674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52" name="Text Box 71"/>
          <p:cNvSpPr txBox="1">
            <a:spLocks noChangeArrowheads="1"/>
          </p:cNvSpPr>
          <p:nvPr/>
        </p:nvSpPr>
        <p:spPr bwMode="auto">
          <a:xfrm>
            <a:off x="5570537" y="2163180"/>
            <a:ext cx="338138" cy="30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3" name="Text Box 72"/>
          <p:cNvSpPr txBox="1">
            <a:spLocks noChangeArrowheads="1"/>
          </p:cNvSpPr>
          <p:nvPr/>
        </p:nvSpPr>
        <p:spPr bwMode="auto">
          <a:xfrm rot="16174448">
            <a:off x="5464349" y="3306849"/>
            <a:ext cx="6463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2-P</a:t>
            </a:r>
          </a:p>
        </p:txBody>
      </p:sp>
      <p:sp>
        <p:nvSpPr>
          <p:cNvPr id="155" name="Oval 74"/>
          <p:cNvSpPr>
            <a:spLocks noChangeArrowheads="1"/>
          </p:cNvSpPr>
          <p:nvPr/>
        </p:nvSpPr>
        <p:spPr bwMode="auto">
          <a:xfrm>
            <a:off x="7665888" y="3197451"/>
            <a:ext cx="67359" cy="674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56" name="Text Box 75"/>
          <p:cNvSpPr txBox="1">
            <a:spLocks noChangeArrowheads="1"/>
          </p:cNvSpPr>
          <p:nvPr/>
        </p:nvSpPr>
        <p:spPr bwMode="auto">
          <a:xfrm>
            <a:off x="7592242" y="3282646"/>
            <a:ext cx="339602" cy="30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P</a:t>
            </a:r>
            <a:r>
              <a:rPr lang="en-US" altLang="en-US" sz="140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7" name="Text Box 76"/>
          <p:cNvSpPr txBox="1">
            <a:spLocks noChangeArrowheads="1"/>
          </p:cNvSpPr>
          <p:nvPr/>
        </p:nvSpPr>
        <p:spPr bwMode="auto">
          <a:xfrm rot="18652201">
            <a:off x="6941322" y="3889841"/>
            <a:ext cx="4331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1-P</a:t>
            </a:r>
          </a:p>
        </p:txBody>
      </p:sp>
      <p:sp>
        <p:nvSpPr>
          <p:cNvPr id="159" name="Line 78"/>
          <p:cNvSpPr>
            <a:spLocks noChangeShapeType="1"/>
          </p:cNvSpPr>
          <p:nvPr/>
        </p:nvSpPr>
        <p:spPr bwMode="auto">
          <a:xfrm>
            <a:off x="5059362" y="6380263"/>
            <a:ext cx="0" cy="270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0" name="Line 79"/>
          <p:cNvSpPr>
            <a:spLocks noChangeShapeType="1"/>
          </p:cNvSpPr>
          <p:nvPr/>
        </p:nvSpPr>
        <p:spPr bwMode="auto">
          <a:xfrm>
            <a:off x="8864101" y="6245225"/>
            <a:ext cx="0" cy="4051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1" name="Line 80"/>
          <p:cNvSpPr>
            <a:spLocks noChangeShapeType="1"/>
          </p:cNvSpPr>
          <p:nvPr/>
        </p:nvSpPr>
        <p:spPr bwMode="auto">
          <a:xfrm flipH="1">
            <a:off x="5059362" y="6515301"/>
            <a:ext cx="15522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2" name="Line 81"/>
          <p:cNvSpPr>
            <a:spLocks noChangeShapeType="1"/>
          </p:cNvSpPr>
          <p:nvPr/>
        </p:nvSpPr>
        <p:spPr bwMode="auto">
          <a:xfrm>
            <a:off x="7455251" y="6515301"/>
            <a:ext cx="14172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" name="Text Box 82"/>
          <p:cNvSpPr txBox="1">
            <a:spLocks noChangeArrowheads="1"/>
          </p:cNvSpPr>
          <p:nvPr/>
        </p:nvSpPr>
        <p:spPr bwMode="auto">
          <a:xfrm>
            <a:off x="6812691" y="6381670"/>
            <a:ext cx="478053" cy="30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D</a:t>
            </a:r>
            <a:r>
              <a:rPr lang="en-US" altLang="en-US" sz="1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4" name="Text Box 83"/>
          <p:cNvSpPr txBox="1">
            <a:spLocks noChangeArrowheads="1"/>
          </p:cNvSpPr>
          <p:nvPr/>
        </p:nvSpPr>
        <p:spPr bwMode="auto">
          <a:xfrm>
            <a:off x="4840287" y="5675313"/>
            <a:ext cx="276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6" name="Text Box 33"/>
          <p:cNvSpPr txBox="1">
            <a:spLocks noChangeArrowheads="1"/>
          </p:cNvSpPr>
          <p:nvPr/>
        </p:nvSpPr>
        <p:spPr bwMode="auto">
          <a:xfrm>
            <a:off x="4827457" y="5192133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77" name="Oval 76"/>
          <p:cNvSpPr>
            <a:spLocks/>
          </p:cNvSpPr>
          <p:nvPr/>
        </p:nvSpPr>
        <p:spPr>
          <a:xfrm>
            <a:off x="7008982" y="2677269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 Box 75"/>
          <p:cNvSpPr txBox="1">
            <a:spLocks noChangeArrowheads="1"/>
          </p:cNvSpPr>
          <p:nvPr/>
        </p:nvSpPr>
        <p:spPr bwMode="auto">
          <a:xfrm>
            <a:off x="7207260" y="2519049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Q</a:t>
            </a:r>
            <a:endParaRPr lang="en-US" altLang="en-US" sz="1400" baseline="-25000" dirty="0">
              <a:latin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 flipV="1">
            <a:off x="5042775" y="2745344"/>
            <a:ext cx="2040935" cy="252919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>
            <a:spLocks noChangeAspect="1"/>
          </p:cNvSpPr>
          <p:nvPr/>
        </p:nvSpPr>
        <p:spPr>
          <a:xfrm rot="2383169">
            <a:off x="4449503" y="2388045"/>
            <a:ext cx="3198524" cy="3198524"/>
          </a:xfrm>
          <a:prstGeom prst="arc">
            <a:avLst>
              <a:gd name="adj1" fmla="val 16200000"/>
              <a:gd name="adj2" fmla="val 5323616"/>
            </a:avLst>
          </a:prstGeom>
          <a:ln w="19050">
            <a:solidFill>
              <a:srgbClr val="FF000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/>
          </p:cNvSpPr>
          <p:nvPr/>
        </p:nvSpPr>
        <p:spPr>
          <a:xfrm>
            <a:off x="5584278" y="5476174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V="1">
            <a:off x="5646383" y="1377011"/>
            <a:ext cx="2154044" cy="419776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57460" y="2162691"/>
            <a:ext cx="2558092" cy="1202135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76"/>
          <p:cNvSpPr txBox="1">
            <a:spLocks noChangeArrowheads="1"/>
          </p:cNvSpPr>
          <p:nvPr/>
        </p:nvSpPr>
        <p:spPr bwMode="auto">
          <a:xfrm rot="17882848">
            <a:off x="6798792" y="2172406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34" name="Text Box 76"/>
          <p:cNvSpPr txBox="1">
            <a:spLocks noChangeArrowheads="1"/>
          </p:cNvSpPr>
          <p:nvPr/>
        </p:nvSpPr>
        <p:spPr bwMode="auto">
          <a:xfrm rot="1404183">
            <a:off x="7471118" y="2830696"/>
            <a:ext cx="760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Tangent</a:t>
            </a:r>
          </a:p>
        </p:txBody>
      </p:sp>
    </p:spTree>
    <p:extLst>
      <p:ext uri="{BB962C8B-B14F-4D97-AF65-F5344CB8AC3E}">
        <p14:creationId xmlns:p14="http://schemas.microsoft.com/office/powerpoint/2010/main" val="2596510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15" grpId="0" animBg="1"/>
      <p:bldP spid="101" grpId="0" animBg="1"/>
      <p:bldP spid="130" grpId="0"/>
      <p:bldP spid="1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Involute of a Pentagon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300" y="1295400"/>
            <a:ext cx="8229600" cy="884858"/>
          </a:xfrm>
        </p:spPr>
        <p:txBody>
          <a:bodyPr/>
          <a:lstStyle/>
          <a:p>
            <a:r>
              <a:rPr lang="en-US" b="1" dirty="0"/>
              <a:t>Draw the involute of a regular pentagon of 25 mm side</a:t>
            </a: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86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8"/>
          <a:stretch/>
        </p:blipFill>
        <p:spPr bwMode="auto">
          <a:xfrm>
            <a:off x="114300" y="1768543"/>
            <a:ext cx="6896100" cy="47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3" t="67527" r="27439" b="12500"/>
          <a:stretch/>
        </p:blipFill>
        <p:spPr bwMode="auto">
          <a:xfrm>
            <a:off x="6117770" y="2766916"/>
            <a:ext cx="1948544" cy="126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77730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5"/>
          <p:cNvSpPr txBox="1">
            <a:spLocks noChangeArrowheads="1"/>
          </p:cNvSpPr>
          <p:nvPr/>
        </p:nvSpPr>
        <p:spPr bwMode="auto">
          <a:xfrm>
            <a:off x="-130629" y="535441"/>
            <a:ext cx="7162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0000FF"/>
                </a:solidFill>
                <a:latin typeface="Arial" panose="020B0604020202020204" pitchFamily="34" charset="0"/>
              </a:rPr>
              <a:t>CYCLOID</a:t>
            </a:r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391886" y="910658"/>
            <a:ext cx="562791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006600"/>
                </a:solidFill>
                <a:latin typeface="Times New Roman" panose="02020603050405020304" pitchFamily="18" charset="0"/>
              </a:rPr>
              <a:t>A Cycloid is generated by a point on the circumference of a circle rolling along a  straight line, without being slipped</a:t>
            </a:r>
            <a:endParaRPr lang="en-US" altLang="en-US" sz="240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293" name="Picture 7" descr="Rack_and_pinion_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751114"/>
            <a:ext cx="25146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76200" y="2193925"/>
            <a:ext cx="65532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265113" indent="-2651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CC0066"/>
                </a:solidFill>
                <a:latin typeface="Arial" panose="020B0604020202020204" pitchFamily="34" charset="0"/>
              </a:rPr>
              <a:t>The rolling circle is called a </a:t>
            </a:r>
            <a:r>
              <a:rPr lang="en-US" altLang="en-US" sz="2000" b="1" dirty="0">
                <a:solidFill>
                  <a:srgbClr val="CC0066"/>
                </a:solidFill>
                <a:latin typeface="Arial" panose="020B0604020202020204" pitchFamily="34" charset="0"/>
              </a:rPr>
              <a:t>generating circle </a:t>
            </a:r>
            <a:r>
              <a:rPr lang="en-US" altLang="en-US" sz="2000" dirty="0">
                <a:solidFill>
                  <a:srgbClr val="CC0066"/>
                </a:solidFill>
                <a:latin typeface="Arial" panose="020B0604020202020204" pitchFamily="34" charset="0"/>
              </a:rPr>
              <a:t>and the straight line is called a </a:t>
            </a:r>
            <a:r>
              <a:rPr lang="en-US" altLang="en-US" sz="2000" b="1" dirty="0">
                <a:solidFill>
                  <a:srgbClr val="CC0066"/>
                </a:solidFill>
                <a:latin typeface="Arial" panose="020B0604020202020204" pitchFamily="34" charset="0"/>
              </a:rPr>
              <a:t>directing line </a:t>
            </a:r>
            <a:r>
              <a:rPr lang="en-US" altLang="en-US" sz="2000" dirty="0">
                <a:solidFill>
                  <a:srgbClr val="CC0066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2000" b="1" dirty="0">
                <a:solidFill>
                  <a:srgbClr val="CC0066"/>
                </a:solidFill>
                <a:latin typeface="Arial" panose="020B0604020202020204" pitchFamily="34" charset="0"/>
              </a:rPr>
              <a:t>base line</a:t>
            </a:r>
            <a:r>
              <a:rPr lang="en-US" altLang="en-US" sz="2000" dirty="0">
                <a:solidFill>
                  <a:srgbClr val="CC0066"/>
                </a:solidFill>
                <a:latin typeface="Arial" panose="020B0604020202020204" pitchFamily="34" charset="0"/>
              </a:rPr>
              <a:t>. </a:t>
            </a:r>
          </a:p>
          <a:p>
            <a:pPr lvl="1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660066"/>
                </a:solidFill>
                <a:latin typeface="Arial" panose="020B0604020202020204" pitchFamily="34" charset="0"/>
              </a:rPr>
              <a:t>The point on the generating circle which traces the curve is called the </a:t>
            </a:r>
            <a:r>
              <a:rPr lang="en-US" altLang="en-US" sz="2000" b="1" dirty="0">
                <a:solidFill>
                  <a:srgbClr val="660066"/>
                </a:solidFill>
                <a:latin typeface="Arial" panose="020B0604020202020204" pitchFamily="34" charset="0"/>
              </a:rPr>
              <a:t>generating point</a:t>
            </a:r>
            <a:r>
              <a:rPr lang="en-US" altLang="en-US" sz="2000" dirty="0">
                <a:solidFill>
                  <a:srgbClr val="660066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3F6C42-7128-44D5-9A8C-F9427DFB3A58}" type="datetime3">
              <a:rPr lang="en-US" smtClean="0"/>
              <a:t>14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CE101 Lec2: Conics and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46E4-BA92-427D-A35F-E0F3BAA96972}" type="slidenum">
              <a:rPr lang="en-US" altLang="en-US" smtClean="0"/>
              <a:pPr/>
              <a:t>49</a:t>
            </a:fld>
            <a:endParaRPr lang="en-US" altLang="en-US"/>
          </a:p>
        </p:txBody>
      </p: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1442584" y="4084864"/>
            <a:ext cx="1447800" cy="1528763"/>
            <a:chOff x="576" y="1677"/>
            <a:chExt cx="912" cy="963"/>
          </a:xfrm>
        </p:grpSpPr>
        <p:sp>
          <p:nvSpPr>
            <p:cNvPr id="11" name="Oval 2"/>
            <p:cNvSpPr>
              <a:spLocks noChangeArrowheads="1"/>
            </p:cNvSpPr>
            <p:nvPr/>
          </p:nvSpPr>
          <p:spPr bwMode="auto">
            <a:xfrm>
              <a:off x="576" y="1677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2" name="Oval 37"/>
            <p:cNvSpPr>
              <a:spLocks noChangeArrowheads="1"/>
            </p:cNvSpPr>
            <p:nvPr/>
          </p:nvSpPr>
          <p:spPr bwMode="auto">
            <a:xfrm>
              <a:off x="987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6114596" y="4089627"/>
            <a:ext cx="1447800" cy="1524000"/>
            <a:chOff x="3519" y="1680"/>
            <a:chExt cx="912" cy="960"/>
          </a:xfrm>
        </p:grpSpPr>
        <p:sp>
          <p:nvSpPr>
            <p:cNvPr id="14" name="Oval 23"/>
            <p:cNvSpPr>
              <a:spLocks noChangeArrowheads="1"/>
            </p:cNvSpPr>
            <p:nvPr/>
          </p:nvSpPr>
          <p:spPr bwMode="auto">
            <a:xfrm>
              <a:off x="3519" y="1680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5" name="Oval 43"/>
            <p:cNvSpPr>
              <a:spLocks noChangeArrowheads="1"/>
            </p:cNvSpPr>
            <p:nvPr/>
          </p:nvSpPr>
          <p:spPr bwMode="auto">
            <a:xfrm>
              <a:off x="392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16" name="Group 50"/>
          <p:cNvGrpSpPr>
            <a:grpSpLocks/>
          </p:cNvGrpSpPr>
          <p:nvPr/>
        </p:nvGrpSpPr>
        <p:grpSpPr bwMode="auto">
          <a:xfrm>
            <a:off x="4808084" y="4084864"/>
            <a:ext cx="1511300" cy="1452563"/>
            <a:chOff x="2696" y="1680"/>
            <a:chExt cx="952" cy="915"/>
          </a:xfrm>
        </p:grpSpPr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2696" y="1680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552" y="2001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19" name="Group 53"/>
          <p:cNvGrpSpPr>
            <a:grpSpLocks/>
          </p:cNvGrpSpPr>
          <p:nvPr/>
        </p:nvGrpSpPr>
        <p:grpSpPr bwMode="auto">
          <a:xfrm>
            <a:off x="2661784" y="4084864"/>
            <a:ext cx="1524000" cy="1452563"/>
            <a:chOff x="1344" y="1680"/>
            <a:chExt cx="960" cy="915"/>
          </a:xfrm>
        </p:grpSpPr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392" y="1680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1344" y="200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22" name="Group 49"/>
          <p:cNvGrpSpPr>
            <a:grpSpLocks/>
          </p:cNvGrpSpPr>
          <p:nvPr/>
        </p:nvGrpSpPr>
        <p:grpSpPr bwMode="auto">
          <a:xfrm>
            <a:off x="4261984" y="4084864"/>
            <a:ext cx="1447800" cy="1452563"/>
            <a:chOff x="2352" y="1677"/>
            <a:chExt cx="912" cy="915"/>
          </a:xfrm>
        </p:grpSpPr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352" y="1677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3040" y="173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25" name="Group 52"/>
          <p:cNvGrpSpPr>
            <a:grpSpLocks/>
          </p:cNvGrpSpPr>
          <p:nvPr/>
        </p:nvGrpSpPr>
        <p:grpSpPr bwMode="auto">
          <a:xfrm>
            <a:off x="3271384" y="4084864"/>
            <a:ext cx="1447800" cy="1452563"/>
            <a:chOff x="1728" y="1677"/>
            <a:chExt cx="912" cy="915"/>
          </a:xfrm>
        </p:grpSpPr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1728" y="1677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1848" y="173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pSp>
        <p:nvGrpSpPr>
          <p:cNvPr id="28" name="Group 48"/>
          <p:cNvGrpSpPr>
            <a:grpSpLocks/>
          </p:cNvGrpSpPr>
          <p:nvPr/>
        </p:nvGrpSpPr>
        <p:grpSpPr bwMode="auto">
          <a:xfrm>
            <a:off x="3790496" y="4008664"/>
            <a:ext cx="1447800" cy="1528763"/>
            <a:chOff x="2055" y="1632"/>
            <a:chExt cx="912" cy="963"/>
          </a:xfrm>
        </p:grpSpPr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2055" y="1680"/>
              <a:ext cx="912" cy="9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2463" y="163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1213984" y="5537427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Oval 12"/>
          <p:cNvSpPr>
            <a:spLocks noChangeArrowheads="1"/>
          </p:cNvSpPr>
          <p:nvPr/>
        </p:nvSpPr>
        <p:spPr bwMode="auto">
          <a:xfrm>
            <a:off x="2095046" y="546122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4" name="Oval 16"/>
          <p:cNvSpPr>
            <a:spLocks noChangeArrowheads="1"/>
          </p:cNvSpPr>
          <p:nvPr/>
        </p:nvSpPr>
        <p:spPr bwMode="auto">
          <a:xfrm>
            <a:off x="6755946" y="546122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5" name="Oval 38"/>
          <p:cNvSpPr>
            <a:spLocks noChangeArrowheads="1"/>
          </p:cNvSpPr>
          <p:nvPr/>
        </p:nvSpPr>
        <p:spPr bwMode="auto">
          <a:xfrm>
            <a:off x="2661784" y="4608739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6" name="Oval 39"/>
          <p:cNvSpPr>
            <a:spLocks noChangeArrowheads="1"/>
          </p:cNvSpPr>
          <p:nvPr/>
        </p:nvSpPr>
        <p:spPr bwMode="auto">
          <a:xfrm>
            <a:off x="3461884" y="4175352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7" name="Oval 40"/>
          <p:cNvSpPr>
            <a:spLocks noChangeArrowheads="1"/>
          </p:cNvSpPr>
          <p:nvPr/>
        </p:nvSpPr>
        <p:spPr bwMode="auto">
          <a:xfrm>
            <a:off x="4438196" y="401342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8" name="Oval 41"/>
          <p:cNvSpPr>
            <a:spLocks noChangeArrowheads="1"/>
          </p:cNvSpPr>
          <p:nvPr/>
        </p:nvSpPr>
        <p:spPr bwMode="auto">
          <a:xfrm>
            <a:off x="5352596" y="418011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39" name="Oval 42"/>
          <p:cNvSpPr>
            <a:spLocks noChangeArrowheads="1"/>
          </p:cNvSpPr>
          <p:nvPr/>
        </p:nvSpPr>
        <p:spPr bwMode="auto">
          <a:xfrm>
            <a:off x="6166984" y="459921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" name="Freeform 5"/>
          <p:cNvSpPr/>
          <p:nvPr/>
        </p:nvSpPr>
        <p:spPr>
          <a:xfrm>
            <a:off x="2166257" y="4038466"/>
            <a:ext cx="4691743" cy="1513248"/>
          </a:xfrm>
          <a:custGeom>
            <a:avLst/>
            <a:gdLst>
              <a:gd name="connsiteX0" fmla="*/ 0 w 4691743"/>
              <a:gd name="connsiteY0" fmla="*/ 1513135 h 1513135"/>
              <a:gd name="connsiteX1" fmla="*/ 555172 w 4691743"/>
              <a:gd name="connsiteY1" fmla="*/ 642278 h 1513135"/>
              <a:gd name="connsiteX2" fmla="*/ 1360714 w 4691743"/>
              <a:gd name="connsiteY2" fmla="*/ 217735 h 1513135"/>
              <a:gd name="connsiteX3" fmla="*/ 2318657 w 4691743"/>
              <a:gd name="connsiteY3" fmla="*/ 21 h 1513135"/>
              <a:gd name="connsiteX4" fmla="*/ 3254829 w 4691743"/>
              <a:gd name="connsiteY4" fmla="*/ 228621 h 1513135"/>
              <a:gd name="connsiteX5" fmla="*/ 4103914 w 4691743"/>
              <a:gd name="connsiteY5" fmla="*/ 642278 h 1513135"/>
              <a:gd name="connsiteX6" fmla="*/ 4691743 w 4691743"/>
              <a:gd name="connsiteY6" fmla="*/ 1491364 h 1513135"/>
              <a:gd name="connsiteX0" fmla="*/ 0 w 4691743"/>
              <a:gd name="connsiteY0" fmla="*/ 1513135 h 1513135"/>
              <a:gd name="connsiteX1" fmla="*/ 587829 w 4691743"/>
              <a:gd name="connsiteY1" fmla="*/ 642278 h 1513135"/>
              <a:gd name="connsiteX2" fmla="*/ 1360714 w 4691743"/>
              <a:gd name="connsiteY2" fmla="*/ 217735 h 1513135"/>
              <a:gd name="connsiteX3" fmla="*/ 2318657 w 4691743"/>
              <a:gd name="connsiteY3" fmla="*/ 21 h 1513135"/>
              <a:gd name="connsiteX4" fmla="*/ 3254829 w 4691743"/>
              <a:gd name="connsiteY4" fmla="*/ 228621 h 1513135"/>
              <a:gd name="connsiteX5" fmla="*/ 4103914 w 4691743"/>
              <a:gd name="connsiteY5" fmla="*/ 642278 h 1513135"/>
              <a:gd name="connsiteX6" fmla="*/ 4691743 w 4691743"/>
              <a:gd name="connsiteY6" fmla="*/ 1491364 h 1513135"/>
              <a:gd name="connsiteX0" fmla="*/ 0 w 4691743"/>
              <a:gd name="connsiteY0" fmla="*/ 1513846 h 1513846"/>
              <a:gd name="connsiteX1" fmla="*/ 587829 w 4691743"/>
              <a:gd name="connsiteY1" fmla="*/ 642989 h 1513846"/>
              <a:gd name="connsiteX2" fmla="*/ 1415143 w 4691743"/>
              <a:gd name="connsiteY2" fmla="*/ 174903 h 1513846"/>
              <a:gd name="connsiteX3" fmla="*/ 2318657 w 4691743"/>
              <a:gd name="connsiteY3" fmla="*/ 732 h 1513846"/>
              <a:gd name="connsiteX4" fmla="*/ 3254829 w 4691743"/>
              <a:gd name="connsiteY4" fmla="*/ 229332 h 1513846"/>
              <a:gd name="connsiteX5" fmla="*/ 4103914 w 4691743"/>
              <a:gd name="connsiteY5" fmla="*/ 642989 h 1513846"/>
              <a:gd name="connsiteX6" fmla="*/ 4691743 w 4691743"/>
              <a:gd name="connsiteY6" fmla="*/ 1492075 h 1513846"/>
              <a:gd name="connsiteX0" fmla="*/ 0 w 4691743"/>
              <a:gd name="connsiteY0" fmla="*/ 1513248 h 1513248"/>
              <a:gd name="connsiteX1" fmla="*/ 587829 w 4691743"/>
              <a:gd name="connsiteY1" fmla="*/ 642391 h 1513248"/>
              <a:gd name="connsiteX2" fmla="*/ 1415143 w 4691743"/>
              <a:gd name="connsiteY2" fmla="*/ 174305 h 1513248"/>
              <a:gd name="connsiteX3" fmla="*/ 2318657 w 4691743"/>
              <a:gd name="connsiteY3" fmla="*/ 134 h 1513248"/>
              <a:gd name="connsiteX4" fmla="*/ 3287486 w 4691743"/>
              <a:gd name="connsiteY4" fmla="*/ 196077 h 1513248"/>
              <a:gd name="connsiteX5" fmla="*/ 4103914 w 4691743"/>
              <a:gd name="connsiteY5" fmla="*/ 642391 h 1513248"/>
              <a:gd name="connsiteX6" fmla="*/ 4691743 w 4691743"/>
              <a:gd name="connsiteY6" fmla="*/ 1491477 h 1513248"/>
              <a:gd name="connsiteX0" fmla="*/ 0 w 4691743"/>
              <a:gd name="connsiteY0" fmla="*/ 1513248 h 1513248"/>
              <a:gd name="connsiteX1" fmla="*/ 587829 w 4691743"/>
              <a:gd name="connsiteY1" fmla="*/ 642391 h 1513248"/>
              <a:gd name="connsiteX2" fmla="*/ 1415143 w 4691743"/>
              <a:gd name="connsiteY2" fmla="*/ 174305 h 1513248"/>
              <a:gd name="connsiteX3" fmla="*/ 2318657 w 4691743"/>
              <a:gd name="connsiteY3" fmla="*/ 134 h 1513248"/>
              <a:gd name="connsiteX4" fmla="*/ 3287486 w 4691743"/>
              <a:gd name="connsiteY4" fmla="*/ 196077 h 1513248"/>
              <a:gd name="connsiteX5" fmla="*/ 4082142 w 4691743"/>
              <a:gd name="connsiteY5" fmla="*/ 642391 h 1513248"/>
              <a:gd name="connsiteX6" fmla="*/ 4691743 w 4691743"/>
              <a:gd name="connsiteY6" fmla="*/ 1491477 h 151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1743" h="1513248">
                <a:moveTo>
                  <a:pt x="0" y="1513248"/>
                </a:moveTo>
                <a:cubicBezTo>
                  <a:pt x="164193" y="1185769"/>
                  <a:pt x="351972" y="865548"/>
                  <a:pt x="587829" y="642391"/>
                </a:cubicBezTo>
                <a:cubicBezTo>
                  <a:pt x="823686" y="419234"/>
                  <a:pt x="1126672" y="281348"/>
                  <a:pt x="1415143" y="174305"/>
                </a:cubicBezTo>
                <a:cubicBezTo>
                  <a:pt x="1703614" y="67262"/>
                  <a:pt x="2006600" y="-3495"/>
                  <a:pt x="2318657" y="134"/>
                </a:cubicBezTo>
                <a:cubicBezTo>
                  <a:pt x="2630714" y="3763"/>
                  <a:pt x="2993572" y="89034"/>
                  <a:pt x="3287486" y="196077"/>
                </a:cubicBezTo>
                <a:cubicBezTo>
                  <a:pt x="3581400" y="303120"/>
                  <a:pt x="3848099" y="426491"/>
                  <a:pt x="4082142" y="642391"/>
                </a:cubicBezTo>
                <a:cubicBezTo>
                  <a:pt x="4316185" y="858291"/>
                  <a:pt x="4517571" y="1172162"/>
                  <a:pt x="4691743" y="1491477"/>
                </a:cubicBezTo>
              </a:path>
            </a:pathLst>
          </a:custGeom>
          <a:noFill/>
          <a:ln w="38100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Few Applications of Parabola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39054"/>
            <a:ext cx="39624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3992727"/>
            <a:ext cx="2743200" cy="261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7"/>
          <a:stretch/>
        </p:blipFill>
        <p:spPr bwMode="auto">
          <a:xfrm>
            <a:off x="5334000" y="1277154"/>
            <a:ext cx="3162300" cy="20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43"/>
          <a:stretch/>
        </p:blipFill>
        <p:spPr bwMode="auto">
          <a:xfrm>
            <a:off x="152400" y="4243967"/>
            <a:ext cx="3752850" cy="154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266825" y="3740438"/>
            <a:ext cx="220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Suspension cables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581025" y="5753253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Weightless flight trajectory</a:t>
            </a: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6162675" y="3255020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Telescopic Mirror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4114800" y="4648251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telescopes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554C56-189E-4567-8174-3BE5AD3EEECF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Cycloid, Epicycloid and Hypocycloid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02F53F-7AE5-4973-B54E-2DB46515C0B3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/>
              <a:t>CE101 Lec2: Conics and Curves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50</a:t>
            </a:fld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31161"/>
          </a:xfrm>
        </p:spPr>
        <p:txBody>
          <a:bodyPr/>
          <a:lstStyle/>
          <a:p>
            <a:r>
              <a:rPr lang="en-US" dirty="0"/>
              <a:t>Cycloid – Circle rolling over a straight line</a:t>
            </a:r>
          </a:p>
          <a:p>
            <a:r>
              <a:rPr lang="en-US" dirty="0"/>
              <a:t>Epicycloid – Circle rolling outside another circle</a:t>
            </a:r>
          </a:p>
          <a:p>
            <a:r>
              <a:rPr lang="en-US" dirty="0"/>
              <a:t>Hypocycloid – Circle rolling inside another circle</a:t>
            </a:r>
          </a:p>
        </p:txBody>
      </p:sp>
      <p:pic>
        <p:nvPicPr>
          <p:cNvPr id="188" name="Content Placeholder 3" descr="Cycloid_f.gif_hyuncompres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8991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39543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Cycloid, Epicycloid and Hypocycloid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02F53F-7AE5-4973-B54E-2DB46515C0B3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/>
              <a:t>CE101 Lec2: Conics and Curves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51</a:t>
            </a:fld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31161"/>
          </a:xfrm>
        </p:spPr>
        <p:txBody>
          <a:bodyPr/>
          <a:lstStyle/>
          <a:p>
            <a:r>
              <a:rPr lang="en-US" dirty="0"/>
              <a:t>Cycloid – Circle rolling over a straight line</a:t>
            </a:r>
          </a:p>
          <a:p>
            <a:r>
              <a:rPr lang="en-US" dirty="0"/>
              <a:t>Epicycloid – Circle rolling outside another circle</a:t>
            </a:r>
          </a:p>
          <a:p>
            <a:r>
              <a:rPr lang="en-US" dirty="0"/>
              <a:t>Hypocycloid – Circle rolling inside another circle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69834"/>
            <a:ext cx="8186967" cy="22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377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Cycloid, Epicycloid and Hypocycloid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02F53F-7AE5-4973-B54E-2DB46515C0B3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/>
              <a:t>CE101 Lec2: Conics and Curves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52</a:t>
            </a:fld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31161"/>
          </a:xfrm>
        </p:spPr>
        <p:txBody>
          <a:bodyPr/>
          <a:lstStyle/>
          <a:p>
            <a:r>
              <a:rPr lang="en-US" dirty="0"/>
              <a:t>Cycloid – Circle rolling over a straight line</a:t>
            </a:r>
          </a:p>
          <a:p>
            <a:r>
              <a:rPr lang="en-US" dirty="0"/>
              <a:t>Epicycloid – Circle rolling outside another circle</a:t>
            </a:r>
          </a:p>
          <a:p>
            <a:r>
              <a:rPr lang="en-US" dirty="0"/>
              <a:t>Hypocycloid – Circle rolling inside another circle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34" y="2726561"/>
            <a:ext cx="3662869" cy="37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411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354491"/>
          </a:xfrm>
        </p:spPr>
        <p:txBody>
          <a:bodyPr/>
          <a:lstStyle/>
          <a:p>
            <a:r>
              <a:rPr lang="en-US" sz="2000" b="1" dirty="0"/>
              <a:t>A wheel of diameter 60 cm rolls on a straight horizontal road. Draw the locus of a point P on the periphery of the wheel, for one revolution of the wheel, if P is initially on the road</a:t>
            </a:r>
          </a:p>
          <a:p>
            <a:pPr lvl="1"/>
            <a:r>
              <a:rPr lang="en-US" sz="1800" dirty="0"/>
              <a:t>Draw the base line P'–P" equal to the circumference of generating circle, i.e.,      </a:t>
            </a:r>
            <a:r>
              <a:rPr lang="en-US" sz="1800" dirty="0">
                <a:sym typeface="Symbol" panose="05050102010706020507" pitchFamily="18" charset="2"/>
              </a:rPr>
              <a:t> </a:t>
            </a:r>
            <a:r>
              <a:rPr lang="en-US" sz="1800" dirty="0"/>
              <a:t>x 60 cm = 188 cm</a:t>
            </a:r>
          </a:p>
          <a:p>
            <a:pPr lvl="1"/>
            <a:r>
              <a:rPr lang="en-US" sz="1800" dirty="0"/>
              <a:t>Draw the generating circle with C as </a:t>
            </a:r>
            <a:r>
              <a:rPr lang="en-US" sz="1800" dirty="0" err="1"/>
              <a:t>centre</a:t>
            </a:r>
            <a:r>
              <a:rPr lang="en-US" sz="1800" dirty="0"/>
              <a:t> and radius = 30 cm, tangent to P'-P" at P'. Point P is initially at P'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520700" y="415788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5175250" y="2933238"/>
            <a:ext cx="0" cy="7023100"/>
          </a:xfrm>
          <a:prstGeom prst="line">
            <a:avLst/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0200" y="65645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534400" y="64883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654630" y="5322643"/>
            <a:ext cx="0" cy="1116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49830" y="51792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97802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7" grpId="0"/>
      <p:bldP spid="7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2746906"/>
          </a:xfrm>
        </p:spPr>
        <p:txBody>
          <a:bodyPr/>
          <a:lstStyle/>
          <a:p>
            <a:r>
              <a:rPr lang="en-US" sz="2000" b="1" dirty="0"/>
              <a:t>A wheel of diameter 60 cm rolls on a straight horizontal road. Draw the locus of a point P on the periphery of the wheel, for one revolution of the wheel, if P is initially on the road</a:t>
            </a:r>
          </a:p>
          <a:p>
            <a:pPr lvl="1"/>
            <a:r>
              <a:rPr lang="en-US" sz="1800" dirty="0"/>
              <a:t>Draw C–C" parallel and equal to P'–P" to represent the locus of the </a:t>
            </a:r>
            <a:r>
              <a:rPr lang="en-US" sz="1800" dirty="0" err="1"/>
              <a:t>centre</a:t>
            </a:r>
            <a:r>
              <a:rPr lang="en-US" sz="1800" dirty="0"/>
              <a:t> of the generating circle</a:t>
            </a:r>
          </a:p>
          <a:p>
            <a:pPr lvl="1"/>
            <a:r>
              <a:rPr lang="en-US" sz="1800" dirty="0"/>
              <a:t>Obtain 12 equal divisions on the circle. Number the intersecting points as 1, 2, 3, etc., starting from P' as shown.</a:t>
            </a:r>
          </a:p>
          <a:p>
            <a:pPr lvl="1"/>
            <a:r>
              <a:rPr lang="en-US" sz="1800" dirty="0"/>
              <a:t>Through 1, 2, 3, etc., draw lines parallel to P'–P".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520700" y="415788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5175250" y="2933238"/>
            <a:ext cx="0" cy="7023100"/>
          </a:xfrm>
          <a:prstGeom prst="line">
            <a:avLst/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0200" y="65645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534400" y="64883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654630" y="5279099"/>
            <a:ext cx="0" cy="1152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49830" y="51792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166180" y="1778438"/>
            <a:ext cx="0" cy="70231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752115" y="514098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C"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6200000" flipH="1">
            <a:off x="525684" y="5311518"/>
            <a:ext cx="225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H="1">
            <a:off x="509812" y="5289552"/>
            <a:ext cx="228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658584" y="471896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H="1">
            <a:off x="1077684" y="4321632"/>
            <a:ext cx="1162594" cy="1937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4026" y="4735288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4912" y="4746174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470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424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11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699656" y="4452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8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42456" y="3995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7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632856" y="38426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4400" y="406037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13656" y="45284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1256" y="5214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89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775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928256" y="5061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5093" y="4321632"/>
            <a:ext cx="76523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9456" y="6259288"/>
            <a:ext cx="76479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201396" y="600552"/>
            <a:ext cx="0" cy="7092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4912" y="4746177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4912" y="5878288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402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Arrow Connector 77"/>
          <p:cNvCxnSpPr>
            <a:endCxn id="76" idx="3"/>
          </p:cNvCxnSpPr>
          <p:nvPr/>
        </p:nvCxnSpPr>
        <p:spPr>
          <a:xfrm flipH="1">
            <a:off x="1633909" y="5289552"/>
            <a:ext cx="586775" cy="993324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7" idx="2"/>
          </p:cNvCxnSpPr>
          <p:nvPr/>
        </p:nvCxnSpPr>
        <p:spPr>
          <a:xfrm flipH="1">
            <a:off x="1719983" y="5302899"/>
            <a:ext cx="1089075" cy="588029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2746906"/>
          </a:xfrm>
        </p:spPr>
        <p:txBody>
          <a:bodyPr/>
          <a:lstStyle/>
          <a:p>
            <a:r>
              <a:rPr lang="en-US" sz="2000" b="1" dirty="0"/>
              <a:t>A wheel of diameter 60 cm rolls on a straight horizontal road. Draw the locus of a point P on the periphery of the wheel, for one revolution of the wheel, if P is initially on the road</a:t>
            </a:r>
          </a:p>
          <a:p>
            <a:pPr lvl="1"/>
            <a:r>
              <a:rPr lang="en-US" sz="1800" dirty="0"/>
              <a:t>Obtain 12 equal divisions on C–C" and name them as C1, C2, C3, etc.</a:t>
            </a:r>
          </a:p>
          <a:p>
            <a:pPr lvl="1"/>
            <a:r>
              <a:rPr lang="en-US" sz="1800" dirty="0"/>
              <a:t>With C1, as the </a:t>
            </a:r>
            <a:r>
              <a:rPr lang="en-US" sz="1800" dirty="0" err="1"/>
              <a:t>centre</a:t>
            </a:r>
            <a:r>
              <a:rPr lang="en-US" sz="1800" dirty="0"/>
              <a:t> and radius = CP' = 30 mm, cut an arc on the line through 1, to locate the point P1.</a:t>
            </a:r>
          </a:p>
          <a:p>
            <a:pPr lvl="1"/>
            <a:r>
              <a:rPr lang="en-US" sz="1800" dirty="0"/>
              <a:t>With C2, as the </a:t>
            </a:r>
            <a:r>
              <a:rPr lang="en-US" sz="1800" dirty="0" err="1"/>
              <a:t>centre</a:t>
            </a:r>
            <a:r>
              <a:rPr lang="en-US" sz="1800" dirty="0"/>
              <a:t> and radius = CP' = 30 mm, cut an arc on the line through 1, to locate the point P2.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520700" y="415788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5140370" y="2952788"/>
            <a:ext cx="0" cy="6984000"/>
          </a:xfrm>
          <a:prstGeom prst="line">
            <a:avLst/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0200" y="65645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534400" y="64883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654630" y="5279099"/>
            <a:ext cx="0" cy="1152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49830" y="51792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166180" y="1778438"/>
            <a:ext cx="0" cy="70231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752115" y="514098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C"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6200000" flipH="1">
            <a:off x="525684" y="5311518"/>
            <a:ext cx="225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H="1">
            <a:off x="509812" y="5289552"/>
            <a:ext cx="228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658584" y="471896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H="1">
            <a:off x="1077684" y="4321632"/>
            <a:ext cx="1162594" cy="1937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4026" y="4735288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4912" y="4746174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470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424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11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699656" y="4452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8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42456" y="3995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7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632856" y="38426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4400" y="406037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13656" y="45284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1256" y="5214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89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775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928256" y="5061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9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5093" y="4321632"/>
            <a:ext cx="76523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9456" y="6259288"/>
            <a:ext cx="76479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201396" y="600552"/>
            <a:ext cx="0" cy="7092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4912" y="4746177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4912" y="5878288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695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304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914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4447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5057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666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276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809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7419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8029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380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C10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70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C9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2375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C8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122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80663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C11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018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C6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4408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C5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75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C4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265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C3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732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27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C7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523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C12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8560819" y="5305999"/>
            <a:ext cx="22860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118059" y="529510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555160" y="612774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295533" y="600960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654718" y="574663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1395091" y="56284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620425" y="6204285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19983" y="5844890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43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1" grpId="0"/>
      <p:bldP spid="75" grpId="0"/>
      <p:bldP spid="76" grpId="0" animBg="1"/>
      <p:bldP spid="7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Arrow Connector 77"/>
          <p:cNvCxnSpPr>
            <a:endCxn id="76" idx="3"/>
          </p:cNvCxnSpPr>
          <p:nvPr/>
        </p:nvCxnSpPr>
        <p:spPr>
          <a:xfrm flipH="1">
            <a:off x="1633909" y="5289552"/>
            <a:ext cx="586775" cy="993324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7" idx="2"/>
          </p:cNvCxnSpPr>
          <p:nvPr/>
        </p:nvCxnSpPr>
        <p:spPr>
          <a:xfrm flipH="1">
            <a:off x="1719983" y="5302899"/>
            <a:ext cx="1089075" cy="588029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1800493"/>
          </a:xfrm>
        </p:spPr>
        <p:txBody>
          <a:bodyPr/>
          <a:lstStyle/>
          <a:p>
            <a:r>
              <a:rPr lang="en-US" sz="2000" b="1" dirty="0"/>
              <a:t>A wheel of diameter 60 cm rolls on a straight horizontal road. Draw the locus of a point P on the periphery of the wheel, for one revolution of the wheel, if P is initially on the road</a:t>
            </a:r>
          </a:p>
          <a:p>
            <a:pPr lvl="1"/>
            <a:r>
              <a:rPr lang="en-US" sz="1800" dirty="0"/>
              <a:t>Repeat the process for other </a:t>
            </a:r>
            <a:r>
              <a:rPr lang="en-US" sz="1800" dirty="0" err="1"/>
              <a:t>centre</a:t>
            </a:r>
            <a:r>
              <a:rPr lang="en-US" sz="1800" dirty="0"/>
              <a:t> points and obtain the points P3 – P12.</a:t>
            </a:r>
          </a:p>
          <a:p>
            <a:pPr lvl="1"/>
            <a:r>
              <a:rPr lang="en-US" sz="1800" dirty="0"/>
              <a:t>Join P', P1, P2, P3, etc. by a smooth curve to create the cycloid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520700" y="415788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5169686" y="2916788"/>
            <a:ext cx="0" cy="7056000"/>
          </a:xfrm>
          <a:prstGeom prst="line">
            <a:avLst/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0200" y="65645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534400" y="64883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654630" y="5279099"/>
            <a:ext cx="0" cy="1152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49830" y="51792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166180" y="1778438"/>
            <a:ext cx="0" cy="70231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752115" y="514098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C"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6200000" flipH="1">
            <a:off x="525684" y="5311518"/>
            <a:ext cx="225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H="1">
            <a:off x="509812" y="5289552"/>
            <a:ext cx="228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658584" y="471896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H="1">
            <a:off x="1077684" y="4321632"/>
            <a:ext cx="1162594" cy="1937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4026" y="4735288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4912" y="4746174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470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424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11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427512" y="4540461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8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42456" y="3995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7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632856" y="38426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4400" y="406037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13656" y="45284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1256" y="5214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89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775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928256" y="5061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5093" y="4321632"/>
            <a:ext cx="76523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9456" y="6259288"/>
            <a:ext cx="76479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201396" y="600552"/>
            <a:ext cx="0" cy="7092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4912" y="4746177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4912" y="5878288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695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304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914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4447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5057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666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276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809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7419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8029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380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C10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70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C9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2375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C8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122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80663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C11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018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C6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4408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C5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75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C4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265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C3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732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27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C7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523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C12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8560819" y="5305999"/>
            <a:ext cx="22860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118059" y="529510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555160" y="612774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295533" y="600960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654718" y="574663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1395091" y="56284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620425" y="6204285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19983" y="5844890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2146171" y="5280929"/>
            <a:ext cx="1285187" cy="0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131969" y="5159761"/>
            <a:ext cx="0" cy="21600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1882585" y="4985908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2099662" y="5224018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2843863" y="4771930"/>
            <a:ext cx="1178046" cy="530748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758784" y="4637070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2673197" y="443024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2803462" y="4700816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3910214" y="4340933"/>
            <a:ext cx="663624" cy="948872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11208" y="4211437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692901" y="401596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90" name="Oval 89"/>
          <p:cNvSpPr/>
          <p:nvPr/>
        </p:nvSpPr>
        <p:spPr>
          <a:xfrm>
            <a:off x="3888354" y="4276313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5154671" y="4168326"/>
            <a:ext cx="0" cy="1112095"/>
          </a:xfrm>
          <a:prstGeom prst="straightConnector1">
            <a:avLst/>
          </a:prstGeom>
          <a:ln w="22225">
            <a:solidFill>
              <a:srgbClr val="FF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40180" y="4167248"/>
            <a:ext cx="252000" cy="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040736" y="3854164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95" name="Oval 94"/>
          <p:cNvSpPr/>
          <p:nvPr/>
        </p:nvSpPr>
        <p:spPr>
          <a:xfrm>
            <a:off x="5127692" y="4121211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flipH="1">
            <a:off x="5789019" y="4211652"/>
            <a:ext cx="3387637" cy="2155800"/>
            <a:chOff x="5215192" y="3332013"/>
            <a:chExt cx="3387637" cy="2155800"/>
          </a:xfrm>
        </p:grpSpPr>
        <p:cxnSp>
          <p:nvCxnSpPr>
            <p:cNvPr id="100" name="Straight Arrow Connector 99"/>
            <p:cNvCxnSpPr>
              <a:endCxn id="116" idx="3"/>
            </p:cNvCxnSpPr>
            <p:nvPr/>
          </p:nvCxnSpPr>
          <p:spPr>
            <a:xfrm flipH="1">
              <a:off x="5662900" y="4410128"/>
              <a:ext cx="586775" cy="993324"/>
            </a:xfrm>
            <a:prstGeom prst="straightConnector1">
              <a:avLst/>
            </a:prstGeom>
            <a:ln w="22225">
              <a:solidFill>
                <a:srgbClr val="FF00FF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117" idx="2"/>
            </p:cNvCxnSpPr>
            <p:nvPr/>
          </p:nvCxnSpPr>
          <p:spPr>
            <a:xfrm flipH="1">
              <a:off x="5748974" y="4423475"/>
              <a:ext cx="1089075" cy="588029"/>
            </a:xfrm>
            <a:prstGeom prst="straightConnector1">
              <a:avLst/>
            </a:prstGeom>
            <a:ln w="22225">
              <a:solidFill>
                <a:srgbClr val="FF00FF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584151" y="5248322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215192" y="5130179"/>
              <a:ext cx="414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11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5683709" y="4867212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360374" y="4749069"/>
              <a:ext cx="3685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P10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5649416" y="5324861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748974" y="4965466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 flipV="1">
              <a:off x="6176690" y="4402624"/>
              <a:ext cx="1285187" cy="0"/>
            </a:xfrm>
            <a:prstGeom prst="straightConnector1">
              <a:avLst/>
            </a:prstGeom>
            <a:ln w="22225">
              <a:solidFill>
                <a:srgbClr val="FF00FF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160960" y="4280337"/>
              <a:ext cx="0" cy="216000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5911576" y="4106484"/>
              <a:ext cx="304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P9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6128653" y="4344594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H="1" flipV="1">
              <a:off x="6872854" y="3892506"/>
              <a:ext cx="1178046" cy="530748"/>
            </a:xfrm>
            <a:prstGeom prst="straightConnector1">
              <a:avLst/>
            </a:prstGeom>
            <a:ln w="22225">
              <a:solidFill>
                <a:srgbClr val="FF00FF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6787775" y="3757646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6702188" y="3550818"/>
              <a:ext cx="304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8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6832453" y="3821392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H="1" flipV="1">
              <a:off x="7939205" y="3461509"/>
              <a:ext cx="663624" cy="948872"/>
            </a:xfrm>
            <a:prstGeom prst="straightConnector1">
              <a:avLst/>
            </a:prstGeom>
            <a:ln w="22225">
              <a:solidFill>
                <a:srgbClr val="FF00FF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7840199" y="3332013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7917345" y="3396889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6529875" y="406037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31" name="Arc 32"/>
          <p:cNvSpPr>
            <a:spLocks/>
          </p:cNvSpPr>
          <p:nvPr/>
        </p:nvSpPr>
        <p:spPr bwMode="auto">
          <a:xfrm flipH="1">
            <a:off x="1652806" y="4168326"/>
            <a:ext cx="3502027" cy="2254714"/>
          </a:xfrm>
          <a:custGeom>
            <a:avLst/>
            <a:gdLst>
              <a:gd name="T0" fmla="*/ 0 w 21600"/>
              <a:gd name="T1" fmla="*/ 0 h 21600"/>
              <a:gd name="T2" fmla="*/ 1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2" name="Arc 32"/>
          <p:cNvSpPr>
            <a:spLocks/>
          </p:cNvSpPr>
          <p:nvPr/>
        </p:nvSpPr>
        <p:spPr bwMode="auto">
          <a:xfrm>
            <a:off x="5183186" y="4168546"/>
            <a:ext cx="3510941" cy="2254714"/>
          </a:xfrm>
          <a:custGeom>
            <a:avLst/>
            <a:gdLst>
              <a:gd name="T0" fmla="*/ 0 w 21600"/>
              <a:gd name="T1" fmla="*/ 0 h 21600"/>
              <a:gd name="T2" fmla="*/ 1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01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  <p:bldP spid="85" grpId="0"/>
      <p:bldP spid="86" grpId="0" animBg="1"/>
      <p:bldP spid="89" grpId="0"/>
      <p:bldP spid="90" grpId="0" animBg="1"/>
      <p:bldP spid="94" grpId="0"/>
      <p:bldP spid="95" grpId="0" animBg="1"/>
      <p:bldP spid="130" grpId="0"/>
      <p:bldP spid="131" grpId="0" animBg="1"/>
      <p:bldP spid="1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2362185"/>
          </a:xfrm>
        </p:spPr>
        <p:txBody>
          <a:bodyPr/>
          <a:lstStyle/>
          <a:p>
            <a:r>
              <a:rPr lang="en-US" sz="2000" b="1" dirty="0"/>
              <a:t>Tangent and Normal to the Cycloid</a:t>
            </a:r>
          </a:p>
          <a:p>
            <a:pPr lvl="1"/>
            <a:r>
              <a:rPr lang="en-US" sz="1800" dirty="0"/>
              <a:t>Mark point Q  as given.</a:t>
            </a:r>
          </a:p>
          <a:p>
            <a:pPr lvl="1"/>
            <a:r>
              <a:rPr lang="en-US" sz="1800" dirty="0"/>
              <a:t>From Q, cut the point on locus of C (C-C12) as R with radius RQ = CP'.</a:t>
            </a:r>
          </a:p>
          <a:p>
            <a:pPr lvl="1"/>
            <a:r>
              <a:rPr lang="en-US" sz="1800" dirty="0"/>
              <a:t>From this point R, drop a perpendicular  on ground line P'-P" and name it as N</a:t>
            </a:r>
          </a:p>
          <a:p>
            <a:pPr lvl="1"/>
            <a:r>
              <a:rPr lang="en-US" sz="1800" dirty="0"/>
              <a:t>Join N with Q. This will be normal to cycloid.</a:t>
            </a:r>
          </a:p>
          <a:p>
            <a:pPr lvl="1"/>
            <a:r>
              <a:rPr lang="en-US" sz="1800" dirty="0"/>
              <a:t>Draw a line at right angle to normal to get tangent to cycloid.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520700" y="4157880"/>
            <a:ext cx="2286000" cy="228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5169686" y="2916788"/>
            <a:ext cx="0" cy="7056000"/>
          </a:xfrm>
          <a:prstGeom prst="line">
            <a:avLst/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0200" y="65645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534400" y="648833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654630" y="5279099"/>
            <a:ext cx="0" cy="1152000"/>
          </a:xfrm>
          <a:prstGeom prst="line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49830" y="51792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 flipV="1">
            <a:off x="5166180" y="1778438"/>
            <a:ext cx="0" cy="70231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752115" y="514098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C"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6200000" flipH="1">
            <a:off x="525684" y="5311518"/>
            <a:ext cx="225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H="1">
            <a:off x="509812" y="5289552"/>
            <a:ext cx="228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658584" y="471896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H="1">
            <a:off x="1077684" y="4321632"/>
            <a:ext cx="1162594" cy="1937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4026" y="4735288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4912" y="4746174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470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42456" y="6281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11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427512" y="4540461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8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42456" y="39950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7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632856" y="38426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6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4400" y="406037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13656" y="45284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1256" y="52142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89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775856" y="5823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928256" y="506186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5093" y="4321632"/>
            <a:ext cx="76523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9456" y="6259288"/>
            <a:ext cx="764794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201396" y="600552"/>
            <a:ext cx="0" cy="70920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4912" y="4746177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4912" y="5878288"/>
            <a:ext cx="807248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695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304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914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44476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50572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666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6276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8098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74194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8029006" y="530599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380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C10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70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C9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2375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C8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122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80663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C11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018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C6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4408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C5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875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C4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2657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C3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7323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27912" y="54210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C7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523512" y="5421093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C12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8560819" y="5305999"/>
            <a:ext cx="228600" cy="15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118059" y="5295109"/>
            <a:ext cx="2286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555160" y="612774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295533" y="600960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654718" y="5746636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1395091" y="562849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620425" y="6204285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19983" y="5844890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2131969" y="5159761"/>
            <a:ext cx="0" cy="21600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1882585" y="4985908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2099662" y="5224018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758784" y="4637070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2673197" y="4430242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2803462" y="4700816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811208" y="4211437"/>
            <a:ext cx="186419" cy="239491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692901" y="401596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P5</a:t>
            </a:r>
          </a:p>
        </p:txBody>
      </p:sp>
      <p:sp>
        <p:nvSpPr>
          <p:cNvPr id="90" name="Oval 89"/>
          <p:cNvSpPr/>
          <p:nvPr/>
        </p:nvSpPr>
        <p:spPr>
          <a:xfrm>
            <a:off x="3888354" y="4276313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5040180" y="4167248"/>
            <a:ext cx="252000" cy="0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040736" y="3854164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P6</a:t>
            </a:r>
          </a:p>
        </p:txBody>
      </p:sp>
      <p:sp>
        <p:nvSpPr>
          <p:cNvPr id="95" name="Oval 94"/>
          <p:cNvSpPr/>
          <p:nvPr/>
        </p:nvSpPr>
        <p:spPr>
          <a:xfrm>
            <a:off x="5127692" y="4121211"/>
            <a:ext cx="92075" cy="92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flipH="1">
            <a:off x="6365230" y="4211652"/>
            <a:ext cx="2811426" cy="2155800"/>
            <a:chOff x="5215192" y="3332013"/>
            <a:chExt cx="2811426" cy="215580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5584151" y="5248322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215192" y="5130179"/>
              <a:ext cx="414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11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5683709" y="4867212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360374" y="4749069"/>
              <a:ext cx="3685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P10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5649416" y="5324861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748974" y="4965466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6160960" y="4280337"/>
              <a:ext cx="0" cy="216000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5911576" y="4106484"/>
              <a:ext cx="304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P9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6128653" y="4344594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 flipV="1">
              <a:off x="6787775" y="3757646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6787775" y="3909199"/>
              <a:ext cx="304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8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6832453" y="3821392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V="1">
              <a:off x="7840199" y="3332013"/>
              <a:ext cx="186419" cy="239491"/>
            </a:xfrm>
            <a:prstGeom prst="line">
              <a:avLst/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7917345" y="3396889"/>
              <a:ext cx="92075" cy="92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6073384" y="4354816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P7</a:t>
            </a:r>
          </a:p>
        </p:txBody>
      </p:sp>
      <p:sp>
        <p:nvSpPr>
          <p:cNvPr id="131" name="Arc 32"/>
          <p:cNvSpPr>
            <a:spLocks/>
          </p:cNvSpPr>
          <p:nvPr/>
        </p:nvSpPr>
        <p:spPr bwMode="auto">
          <a:xfrm flipH="1">
            <a:off x="1652806" y="4168326"/>
            <a:ext cx="3502027" cy="2254714"/>
          </a:xfrm>
          <a:custGeom>
            <a:avLst/>
            <a:gdLst>
              <a:gd name="T0" fmla="*/ 0 w 21600"/>
              <a:gd name="T1" fmla="*/ 0 h 21600"/>
              <a:gd name="T2" fmla="*/ 1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2" name="Arc 32"/>
          <p:cNvSpPr>
            <a:spLocks/>
          </p:cNvSpPr>
          <p:nvPr/>
        </p:nvSpPr>
        <p:spPr bwMode="auto">
          <a:xfrm>
            <a:off x="5192100" y="4168546"/>
            <a:ext cx="3502027" cy="2254714"/>
          </a:xfrm>
          <a:custGeom>
            <a:avLst/>
            <a:gdLst>
              <a:gd name="T0" fmla="*/ 0 w 21600"/>
              <a:gd name="T1" fmla="*/ 0 h 21600"/>
              <a:gd name="T2" fmla="*/ 1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8" name="Oval 107"/>
          <p:cNvSpPr>
            <a:spLocks/>
          </p:cNvSpPr>
          <p:nvPr/>
        </p:nvSpPr>
        <p:spPr>
          <a:xfrm>
            <a:off x="6909882" y="4398609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7174472" y="4180388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110" name="Straight Arrow Connector 109"/>
          <p:cNvCxnSpPr>
            <a:cxnSpLocks noChangeAspect="1"/>
          </p:cNvCxnSpPr>
          <p:nvPr/>
        </p:nvCxnSpPr>
        <p:spPr>
          <a:xfrm flipH="1">
            <a:off x="6459059" y="4461814"/>
            <a:ext cx="536546" cy="859016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408996" y="5197144"/>
            <a:ext cx="90065" cy="247372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6453471" y="5308298"/>
            <a:ext cx="0" cy="115200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cxnSpLocks/>
          </p:cNvCxnSpPr>
          <p:nvPr/>
        </p:nvCxnSpPr>
        <p:spPr>
          <a:xfrm flipV="1">
            <a:off x="6452106" y="3383135"/>
            <a:ext cx="819825" cy="3062563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759192" y="4004382"/>
            <a:ext cx="2457965" cy="902374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Box 76"/>
          <p:cNvSpPr txBox="1">
            <a:spLocks noChangeArrowheads="1"/>
          </p:cNvSpPr>
          <p:nvPr/>
        </p:nvSpPr>
        <p:spPr bwMode="auto">
          <a:xfrm rot="17116037">
            <a:off x="6640475" y="3542236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37" name="Text Box 76"/>
          <p:cNvSpPr txBox="1">
            <a:spLocks noChangeArrowheads="1"/>
          </p:cNvSpPr>
          <p:nvPr/>
        </p:nvSpPr>
        <p:spPr bwMode="auto">
          <a:xfrm rot="1188866">
            <a:off x="7468722" y="4461627"/>
            <a:ext cx="760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Tangent</a:t>
            </a:r>
          </a:p>
        </p:txBody>
      </p: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6429506" y="6496575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6365230" y="489528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1607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  <p:bldP spid="136" grpId="0"/>
      <p:bldP spid="137" grpId="0"/>
      <p:bldP spid="138" grpId="0"/>
      <p:bldP spid="10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707886"/>
          </a:xfrm>
        </p:spPr>
        <p:txBody>
          <a:bodyPr/>
          <a:lstStyle/>
          <a:p>
            <a:r>
              <a:rPr lang="en-US" sz="2000" b="1" dirty="0"/>
              <a:t>Draw an epicycloid if a circle of 40 mm diameter rolls outside another circle of diameter 120 mm for one revolution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Epicycloid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1" name="Content Placeholder 5"/>
          <p:cNvSpPr txBox="1">
            <a:spLocks/>
          </p:cNvSpPr>
          <p:nvPr/>
        </p:nvSpPr>
        <p:spPr bwMode="auto">
          <a:xfrm>
            <a:off x="-299358" y="1994314"/>
            <a:ext cx="3978729" cy="388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Calculate the subtended angle for a full revolution: </a:t>
            </a:r>
            <a:r>
              <a:rPr lang="en-US" sz="1600" dirty="0">
                <a:sym typeface="Symbol" panose="05050102010706020507" pitchFamily="18" charset="2"/>
              </a:rPr>
              <a:t> = (r / R) x 360° = (20/60) x 360° = 120°</a:t>
            </a:r>
          </a:p>
          <a:p>
            <a:pPr lvl="1"/>
            <a:r>
              <a:rPr lang="en-US" sz="1600" dirty="0"/>
              <a:t>With O as a </a:t>
            </a:r>
            <a:r>
              <a:rPr lang="en-US" sz="1600" dirty="0" err="1"/>
              <a:t>centre</a:t>
            </a:r>
            <a:r>
              <a:rPr lang="en-US" sz="1600" dirty="0"/>
              <a:t> and radius = 60 mm, draw the directing arc P'–P", which gives included angle 120°.</a:t>
            </a:r>
          </a:p>
          <a:p>
            <a:pPr lvl="1"/>
            <a:r>
              <a:rPr lang="en-US" sz="1600" dirty="0"/>
              <a:t>Produce OP' and locate C on it such that CP' = radius of generating circle = 20 mm. With C as </a:t>
            </a:r>
            <a:r>
              <a:rPr lang="en-US" sz="1600" dirty="0" err="1"/>
              <a:t>centre</a:t>
            </a:r>
            <a:r>
              <a:rPr lang="en-US" sz="1600" dirty="0"/>
              <a:t> and radius = CP', draw a circle.</a:t>
            </a:r>
          </a:p>
          <a:p>
            <a:pPr lvl="1"/>
            <a:r>
              <a:rPr lang="en-US" sz="1600" dirty="0"/>
              <a:t>With O as a </a:t>
            </a:r>
            <a:r>
              <a:rPr lang="en-US" sz="1600" dirty="0" err="1"/>
              <a:t>centre</a:t>
            </a:r>
            <a:r>
              <a:rPr lang="en-US" sz="1600" dirty="0"/>
              <a:t> and radius = OC, draw an arc C–C" such that </a:t>
            </a:r>
            <a:r>
              <a:rPr lang="en-US" altLang="en-US" sz="1600" dirty="0">
                <a:latin typeface="Garamond" panose="02020404030301010803" pitchFamily="18" charset="0"/>
                <a:sym typeface="Symbol" panose="05050102010706020507" pitchFamily="18" charset="2"/>
              </a:rPr>
              <a:t></a:t>
            </a:r>
            <a:r>
              <a:rPr lang="en-US" sz="1600" dirty="0"/>
              <a:t>COC" = 120°. Arc C–C" represents the locus of </a:t>
            </a:r>
            <a:r>
              <a:rPr lang="en-US" sz="1600" dirty="0" err="1"/>
              <a:t>centre</a:t>
            </a:r>
            <a:r>
              <a:rPr lang="en-US" sz="1600" dirty="0"/>
              <a:t> of generating circle.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5827" y="2095216"/>
            <a:ext cx="5577004" cy="3305108"/>
          </a:xfrm>
          <a:prstGeom prst="rect">
            <a:avLst/>
          </a:prstGeom>
        </p:spPr>
      </p:pic>
      <p:sp>
        <p:nvSpPr>
          <p:cNvPr id="118" name="Content Placeholder 5"/>
          <p:cNvSpPr txBox="1">
            <a:spLocks/>
          </p:cNvSpPr>
          <p:nvPr/>
        </p:nvSpPr>
        <p:spPr bwMode="auto">
          <a:xfrm>
            <a:off x="-299358" y="5818834"/>
            <a:ext cx="8909959" cy="9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Divide the circle into 12 equal parts. With O as a </a:t>
            </a:r>
            <a:r>
              <a:rPr lang="en-US" sz="1600" dirty="0" err="1"/>
              <a:t>centre</a:t>
            </a:r>
            <a:r>
              <a:rPr lang="en-US" sz="1600" dirty="0"/>
              <a:t> and radii = O–1, O–2, O–3, etc., draw the arcs through 1, 2, 3, etc., parallel to arc P'–P".</a:t>
            </a:r>
          </a:p>
          <a:p>
            <a:pPr lvl="1"/>
            <a:r>
              <a:rPr lang="en-US" sz="1600" b="1" dirty="0"/>
              <a:t>Remaining steps are same as that for cycloid discussed before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08306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6112725">
            <a:off x="6216549" y="4245543"/>
            <a:ext cx="1213930" cy="1199989"/>
            <a:chOff x="7227094" y="5244911"/>
            <a:chExt cx="1213930" cy="1199989"/>
          </a:xfrm>
        </p:grpSpPr>
        <p:sp>
          <p:nvSpPr>
            <p:cNvPr id="113" name="Oval 2"/>
            <p:cNvSpPr>
              <a:spLocks noChangeArrowheads="1"/>
            </p:cNvSpPr>
            <p:nvPr/>
          </p:nvSpPr>
          <p:spPr bwMode="auto">
            <a:xfrm rot="13558">
              <a:off x="7227094" y="5244911"/>
              <a:ext cx="1193800" cy="1193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grpSp>
          <p:nvGrpSpPr>
            <p:cNvPr id="114" name="Group 32"/>
            <p:cNvGrpSpPr>
              <a:grpSpLocks/>
            </p:cNvGrpSpPr>
            <p:nvPr/>
          </p:nvGrpSpPr>
          <p:grpSpPr bwMode="auto">
            <a:xfrm>
              <a:off x="7245636" y="5423980"/>
              <a:ext cx="1195388" cy="841375"/>
              <a:chOff x="1460" y="1524"/>
              <a:chExt cx="753" cy="530"/>
            </a:xfrm>
          </p:grpSpPr>
          <p:sp>
            <p:nvSpPr>
              <p:cNvPr id="115" name="Line 33"/>
              <p:cNvSpPr>
                <a:spLocks noChangeShapeType="1"/>
              </p:cNvSpPr>
              <p:nvPr/>
            </p:nvSpPr>
            <p:spPr bwMode="auto">
              <a:xfrm rot="19794137">
                <a:off x="1460" y="1755"/>
                <a:ext cx="753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Line 34"/>
              <p:cNvSpPr>
                <a:spLocks noChangeShapeType="1"/>
              </p:cNvSpPr>
              <p:nvPr/>
            </p:nvSpPr>
            <p:spPr bwMode="auto">
              <a:xfrm rot="3785720" flipV="1">
                <a:off x="1566" y="1525"/>
                <a:ext cx="528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Line 35"/>
              <p:cNvSpPr>
                <a:spLocks noChangeShapeType="1"/>
              </p:cNvSpPr>
              <p:nvPr/>
            </p:nvSpPr>
            <p:spPr bwMode="auto">
              <a:xfrm rot="9039292" flipV="1">
                <a:off x="1566" y="1524"/>
                <a:ext cx="533" cy="53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0" name="Line 3"/>
            <p:cNvSpPr>
              <a:spLocks noChangeAspect="1" noChangeShapeType="1"/>
            </p:cNvSpPr>
            <p:nvPr/>
          </p:nvSpPr>
          <p:spPr bwMode="auto">
            <a:xfrm rot="3748523">
              <a:off x="7249752" y="5839891"/>
              <a:ext cx="1191743" cy="182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3882"/>
            <a:ext cx="8229600" cy="707886"/>
          </a:xfrm>
        </p:spPr>
        <p:txBody>
          <a:bodyPr/>
          <a:lstStyle/>
          <a:p>
            <a:r>
              <a:rPr lang="en-US" sz="2000" b="1" dirty="0"/>
              <a:t>Draw an epicycloid if a circle of 40 mm diameter rolls outside another circle of diameter 120 mm for one revolution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Construction of Epicycloid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" name="Oval 2"/>
          <p:cNvSpPr>
            <a:spLocks noChangeArrowheads="1"/>
          </p:cNvSpPr>
          <p:nvPr/>
        </p:nvSpPr>
        <p:spPr bwMode="auto">
          <a:xfrm rot="13558">
            <a:off x="2654300" y="2700338"/>
            <a:ext cx="1193800" cy="1193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rot="3748523">
            <a:off x="2143458" y="4092794"/>
            <a:ext cx="3065453" cy="47007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 rot="-890366">
            <a:off x="4305300" y="5105400"/>
            <a:ext cx="3124200" cy="15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1"/>
          <p:cNvSpPr>
            <a:spLocks noChangeAspect="1" noChangeShapeType="1"/>
          </p:cNvSpPr>
          <p:nvPr/>
        </p:nvSpPr>
        <p:spPr bwMode="auto">
          <a:xfrm rot="2976664">
            <a:off x="4264281" y="2686576"/>
            <a:ext cx="1406559" cy="2734976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12"/>
          <p:cNvSpPr>
            <a:spLocks noChangeAspect="1" noChangeShapeType="1"/>
          </p:cNvSpPr>
          <p:nvPr/>
        </p:nvSpPr>
        <p:spPr bwMode="auto">
          <a:xfrm rot="1501493">
            <a:off x="3602175" y="2558756"/>
            <a:ext cx="1412954" cy="2747411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" name="Line 13"/>
          <p:cNvSpPr>
            <a:spLocks noChangeAspect="1" noChangeShapeType="1"/>
          </p:cNvSpPr>
          <p:nvPr/>
        </p:nvSpPr>
        <p:spPr bwMode="auto">
          <a:xfrm rot="4295133">
            <a:off x="4897646" y="2989786"/>
            <a:ext cx="1271984" cy="2882262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Arc 14"/>
          <p:cNvSpPr>
            <a:spLocks/>
          </p:cNvSpPr>
          <p:nvPr/>
        </p:nvSpPr>
        <p:spPr bwMode="auto">
          <a:xfrm>
            <a:off x="2717800" y="2892425"/>
            <a:ext cx="4267200" cy="2551113"/>
          </a:xfrm>
          <a:custGeom>
            <a:avLst/>
            <a:gdLst>
              <a:gd name="T0" fmla="*/ 0 w 36922"/>
              <a:gd name="T1" fmla="*/ 2147483647 h 22077"/>
              <a:gd name="T2" fmla="*/ 2147483647 w 36922"/>
              <a:gd name="T3" fmla="*/ 2147483647 h 22077"/>
              <a:gd name="T4" fmla="*/ 2147483647 w 36922"/>
              <a:gd name="T5" fmla="*/ 2147483647 h 22077"/>
              <a:gd name="T6" fmla="*/ 0 60000 65536"/>
              <a:gd name="T7" fmla="*/ 0 60000 65536"/>
              <a:gd name="T8" fmla="*/ 0 60000 65536"/>
              <a:gd name="T9" fmla="*/ 0 w 36922"/>
              <a:gd name="T10" fmla="*/ 0 h 22077"/>
              <a:gd name="T11" fmla="*/ 36922 w 36922"/>
              <a:gd name="T12" fmla="*/ 22077 h 220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922" h="22077" fill="none" extrusionOk="0">
                <a:moveTo>
                  <a:pt x="-1" y="6375"/>
                </a:moveTo>
                <a:cubicBezTo>
                  <a:pt x="4054" y="2294"/>
                  <a:pt x="9569" y="-1"/>
                  <a:pt x="15322" y="0"/>
                </a:cubicBezTo>
                <a:cubicBezTo>
                  <a:pt x="27251" y="0"/>
                  <a:pt x="36922" y="9670"/>
                  <a:pt x="36922" y="21600"/>
                </a:cubicBezTo>
                <a:cubicBezTo>
                  <a:pt x="36922" y="21759"/>
                  <a:pt x="36920" y="21918"/>
                  <a:pt x="36916" y="22076"/>
                </a:cubicBezTo>
              </a:path>
              <a:path w="36922" h="22077" stroke="0" extrusionOk="0">
                <a:moveTo>
                  <a:pt x="-1" y="6375"/>
                </a:moveTo>
                <a:cubicBezTo>
                  <a:pt x="4054" y="2294"/>
                  <a:pt x="9569" y="-1"/>
                  <a:pt x="15322" y="0"/>
                </a:cubicBezTo>
                <a:cubicBezTo>
                  <a:pt x="27251" y="0"/>
                  <a:pt x="36922" y="9670"/>
                  <a:pt x="36922" y="21600"/>
                </a:cubicBezTo>
                <a:cubicBezTo>
                  <a:pt x="36922" y="21759"/>
                  <a:pt x="36920" y="21918"/>
                  <a:pt x="36916" y="22076"/>
                </a:cubicBezTo>
                <a:lnTo>
                  <a:pt x="15322" y="21600"/>
                </a:lnTo>
                <a:lnTo>
                  <a:pt x="-1" y="6375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Arc 15"/>
          <p:cNvSpPr>
            <a:spLocks/>
          </p:cNvSpPr>
          <p:nvPr/>
        </p:nvSpPr>
        <p:spPr bwMode="auto">
          <a:xfrm>
            <a:off x="3087688" y="3390900"/>
            <a:ext cx="3427412" cy="2144713"/>
          </a:xfrm>
          <a:custGeom>
            <a:avLst/>
            <a:gdLst>
              <a:gd name="T0" fmla="*/ 0 w 35454"/>
              <a:gd name="T1" fmla="*/ 2147483647 h 21600"/>
              <a:gd name="T2" fmla="*/ 2147483647 w 35454"/>
              <a:gd name="T3" fmla="*/ 2147483647 h 21600"/>
              <a:gd name="T4" fmla="*/ 2147483647 w 35454"/>
              <a:gd name="T5" fmla="*/ 2147483647 h 21600"/>
              <a:gd name="T6" fmla="*/ 0 60000 65536"/>
              <a:gd name="T7" fmla="*/ 0 60000 65536"/>
              <a:gd name="T8" fmla="*/ 0 60000 65536"/>
              <a:gd name="T9" fmla="*/ 0 w 35454"/>
              <a:gd name="T10" fmla="*/ 0 h 21600"/>
              <a:gd name="T11" fmla="*/ 35454 w 3545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454" h="21600" fill="none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591" y="0"/>
                  <a:pt x="35178" y="9363"/>
                  <a:pt x="35454" y="21091"/>
                </a:cubicBezTo>
              </a:path>
              <a:path w="35454" h="21600" stroke="0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591" y="0"/>
                  <a:pt x="35178" y="9363"/>
                  <a:pt x="35454" y="21091"/>
                </a:cubicBezTo>
                <a:lnTo>
                  <a:pt x="13860" y="21600"/>
                </a:lnTo>
                <a:lnTo>
                  <a:pt x="0" y="503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Arc 16"/>
          <p:cNvSpPr>
            <a:spLocks/>
          </p:cNvSpPr>
          <p:nvPr/>
        </p:nvSpPr>
        <p:spPr bwMode="auto">
          <a:xfrm>
            <a:off x="3238500" y="3005138"/>
            <a:ext cx="3589601" cy="2400300"/>
          </a:xfrm>
          <a:custGeom>
            <a:avLst/>
            <a:gdLst>
              <a:gd name="T0" fmla="*/ 0 w 32007"/>
              <a:gd name="T1" fmla="*/ 2147483647 h 21600"/>
              <a:gd name="T2" fmla="*/ 2147483647 w 32007"/>
              <a:gd name="T3" fmla="*/ 2147483647 h 21600"/>
              <a:gd name="T4" fmla="*/ 2147483647 w 32007"/>
              <a:gd name="T5" fmla="*/ 2147483647 h 21600"/>
              <a:gd name="T6" fmla="*/ 0 60000 65536"/>
              <a:gd name="T7" fmla="*/ 0 60000 65536"/>
              <a:gd name="T8" fmla="*/ 0 60000 65536"/>
              <a:gd name="T9" fmla="*/ 0 w 32007"/>
              <a:gd name="T10" fmla="*/ 0 h 21600"/>
              <a:gd name="T11" fmla="*/ 32007 w 320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07" h="21600" fill="none" extrusionOk="0">
                <a:moveTo>
                  <a:pt x="-1" y="3007"/>
                </a:moveTo>
                <a:cubicBezTo>
                  <a:pt x="3329" y="1038"/>
                  <a:pt x="7126" y="-1"/>
                  <a:pt x="10995" y="0"/>
                </a:cubicBezTo>
                <a:cubicBezTo>
                  <a:pt x="20996" y="0"/>
                  <a:pt x="29690" y="6866"/>
                  <a:pt x="32007" y="16595"/>
                </a:cubicBezTo>
              </a:path>
              <a:path w="32007" h="21600" stroke="0" extrusionOk="0">
                <a:moveTo>
                  <a:pt x="-1" y="3007"/>
                </a:moveTo>
                <a:cubicBezTo>
                  <a:pt x="3329" y="1038"/>
                  <a:pt x="7126" y="-1"/>
                  <a:pt x="10995" y="0"/>
                </a:cubicBezTo>
                <a:cubicBezTo>
                  <a:pt x="20996" y="0"/>
                  <a:pt x="29690" y="6866"/>
                  <a:pt x="32007" y="16595"/>
                </a:cubicBezTo>
                <a:lnTo>
                  <a:pt x="10995" y="21600"/>
                </a:lnTo>
                <a:lnTo>
                  <a:pt x="-1" y="3007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" name="Arc 17"/>
          <p:cNvSpPr>
            <a:spLocks/>
          </p:cNvSpPr>
          <p:nvPr/>
        </p:nvSpPr>
        <p:spPr bwMode="auto">
          <a:xfrm>
            <a:off x="3086100" y="3614738"/>
            <a:ext cx="3236913" cy="1955800"/>
          </a:xfrm>
          <a:custGeom>
            <a:avLst/>
            <a:gdLst>
              <a:gd name="T0" fmla="*/ 0 w 36736"/>
              <a:gd name="T1" fmla="*/ 2147483647 h 21600"/>
              <a:gd name="T2" fmla="*/ 2147483647 w 36736"/>
              <a:gd name="T3" fmla="*/ 2147483647 h 21600"/>
              <a:gd name="T4" fmla="*/ 2147483647 w 36736"/>
              <a:gd name="T5" fmla="*/ 2147483647 h 21600"/>
              <a:gd name="T6" fmla="*/ 0 60000 65536"/>
              <a:gd name="T7" fmla="*/ 0 60000 65536"/>
              <a:gd name="T8" fmla="*/ 0 60000 65536"/>
              <a:gd name="T9" fmla="*/ 0 w 36736"/>
              <a:gd name="T10" fmla="*/ 0 h 21600"/>
              <a:gd name="T11" fmla="*/ 36736 w 3673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736" h="21600" fill="none" extrusionOk="0">
                <a:moveTo>
                  <a:pt x="-1" y="6334"/>
                </a:moveTo>
                <a:cubicBezTo>
                  <a:pt x="4051" y="2279"/>
                  <a:pt x="9549" y="-1"/>
                  <a:pt x="15282" y="0"/>
                </a:cubicBezTo>
                <a:cubicBezTo>
                  <a:pt x="26241" y="0"/>
                  <a:pt x="35464" y="8208"/>
                  <a:pt x="36736" y="19093"/>
                </a:cubicBezTo>
              </a:path>
              <a:path w="36736" h="21600" stroke="0" extrusionOk="0">
                <a:moveTo>
                  <a:pt x="-1" y="6334"/>
                </a:moveTo>
                <a:cubicBezTo>
                  <a:pt x="4051" y="2279"/>
                  <a:pt x="9549" y="-1"/>
                  <a:pt x="15282" y="0"/>
                </a:cubicBezTo>
                <a:cubicBezTo>
                  <a:pt x="26241" y="0"/>
                  <a:pt x="35464" y="8208"/>
                  <a:pt x="36736" y="19093"/>
                </a:cubicBezTo>
                <a:lnTo>
                  <a:pt x="15282" y="21600"/>
                </a:lnTo>
                <a:lnTo>
                  <a:pt x="-1" y="6334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Arc 18"/>
          <p:cNvSpPr>
            <a:spLocks/>
          </p:cNvSpPr>
          <p:nvPr/>
        </p:nvSpPr>
        <p:spPr bwMode="auto">
          <a:xfrm>
            <a:off x="2933700" y="2395538"/>
            <a:ext cx="4481935" cy="2925762"/>
          </a:xfrm>
          <a:custGeom>
            <a:avLst/>
            <a:gdLst>
              <a:gd name="T0" fmla="*/ 0 w 31857"/>
              <a:gd name="T1" fmla="*/ 2147483647 h 21600"/>
              <a:gd name="T2" fmla="*/ 2147483647 w 31857"/>
              <a:gd name="T3" fmla="*/ 2147483647 h 21600"/>
              <a:gd name="T4" fmla="*/ 2147483647 w 31857"/>
              <a:gd name="T5" fmla="*/ 2147483647 h 21600"/>
              <a:gd name="T6" fmla="*/ 0 60000 65536"/>
              <a:gd name="T7" fmla="*/ 0 60000 65536"/>
              <a:gd name="T8" fmla="*/ 0 60000 65536"/>
              <a:gd name="T9" fmla="*/ 0 w 31857"/>
              <a:gd name="T10" fmla="*/ 0 h 21600"/>
              <a:gd name="T11" fmla="*/ 31857 w 3185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857" h="21600" fill="none" extrusionOk="0">
                <a:moveTo>
                  <a:pt x="-1" y="2823"/>
                </a:moveTo>
                <a:cubicBezTo>
                  <a:pt x="3254" y="973"/>
                  <a:pt x="6934" y="-1"/>
                  <a:pt x="10678" y="0"/>
                </a:cubicBezTo>
                <a:cubicBezTo>
                  <a:pt x="20970" y="0"/>
                  <a:pt x="29833" y="7262"/>
                  <a:pt x="31856" y="17354"/>
                </a:cubicBezTo>
              </a:path>
              <a:path w="31857" h="21600" stroke="0" extrusionOk="0">
                <a:moveTo>
                  <a:pt x="-1" y="2823"/>
                </a:moveTo>
                <a:cubicBezTo>
                  <a:pt x="3254" y="973"/>
                  <a:pt x="6934" y="-1"/>
                  <a:pt x="10678" y="0"/>
                </a:cubicBezTo>
                <a:cubicBezTo>
                  <a:pt x="20970" y="0"/>
                  <a:pt x="29833" y="7262"/>
                  <a:pt x="31856" y="17354"/>
                </a:cubicBezTo>
                <a:lnTo>
                  <a:pt x="10678" y="21600"/>
                </a:lnTo>
                <a:lnTo>
                  <a:pt x="-1" y="282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3587749" y="2525528"/>
            <a:ext cx="778561" cy="2952681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20"/>
          <p:cNvSpPr>
            <a:spLocks noChangeAspect="1" noChangeShapeType="1"/>
          </p:cNvSpPr>
          <p:nvPr/>
        </p:nvSpPr>
        <p:spPr bwMode="auto">
          <a:xfrm flipH="1">
            <a:off x="4372992" y="2447940"/>
            <a:ext cx="543111" cy="3025904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 flipH="1">
            <a:off x="4397169" y="2928938"/>
            <a:ext cx="1828800" cy="25146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H="1">
            <a:off x="4381501" y="3956835"/>
            <a:ext cx="2743200" cy="15240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>
            <a:off x="3724910" y="3066098"/>
            <a:ext cx="44450" cy="139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>
            <a:off x="4278630" y="2946718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 rot="1093044">
            <a:off x="5334000" y="3100388"/>
            <a:ext cx="1588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Line 26"/>
          <p:cNvSpPr>
            <a:spLocks noChangeShapeType="1"/>
          </p:cNvSpPr>
          <p:nvPr/>
        </p:nvSpPr>
        <p:spPr bwMode="auto">
          <a:xfrm rot="3027067">
            <a:off x="6253956" y="3713322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rot="522984">
            <a:off x="4805363" y="2960688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 rot="2240961">
            <a:off x="5850890" y="3367088"/>
            <a:ext cx="1588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 rot="3496337">
            <a:off x="6588919" y="4194652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Line 30"/>
          <p:cNvSpPr>
            <a:spLocks noChangeShapeType="1"/>
          </p:cNvSpPr>
          <p:nvPr/>
        </p:nvSpPr>
        <p:spPr bwMode="auto">
          <a:xfrm rot="4647078">
            <a:off x="6812756" y="4802982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Arc 31"/>
          <p:cNvSpPr>
            <a:spLocks/>
          </p:cNvSpPr>
          <p:nvPr/>
        </p:nvSpPr>
        <p:spPr bwMode="auto">
          <a:xfrm>
            <a:off x="2641534" y="2555570"/>
            <a:ext cx="4596385" cy="2500074"/>
          </a:xfrm>
          <a:custGeom>
            <a:avLst/>
            <a:gdLst>
              <a:gd name="T0" fmla="*/ 0 w 35411"/>
              <a:gd name="T1" fmla="*/ 2147483647 h 21600"/>
              <a:gd name="T2" fmla="*/ 2147483647 w 35411"/>
              <a:gd name="T3" fmla="*/ 2147483647 h 21600"/>
              <a:gd name="T4" fmla="*/ 2147483647 w 35411"/>
              <a:gd name="T5" fmla="*/ 2147483647 h 21600"/>
              <a:gd name="T6" fmla="*/ 0 60000 65536"/>
              <a:gd name="T7" fmla="*/ 0 60000 65536"/>
              <a:gd name="T8" fmla="*/ 0 60000 65536"/>
              <a:gd name="T9" fmla="*/ 0 w 35411"/>
              <a:gd name="T10" fmla="*/ 0 h 21600"/>
              <a:gd name="T11" fmla="*/ 35411 w 3541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411" h="21600" fill="none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225" y="0"/>
                  <a:pt x="34647" y="8807"/>
                  <a:pt x="35411" y="20147"/>
                </a:cubicBezTo>
              </a:path>
              <a:path w="35411" h="21600" stroke="0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225" y="0"/>
                  <a:pt x="34647" y="8807"/>
                  <a:pt x="35411" y="20147"/>
                </a:cubicBezTo>
                <a:lnTo>
                  <a:pt x="13860" y="21600"/>
                </a:lnTo>
                <a:lnTo>
                  <a:pt x="0" y="503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1" name="Group 32"/>
          <p:cNvGrpSpPr>
            <a:grpSpLocks/>
          </p:cNvGrpSpPr>
          <p:nvPr/>
        </p:nvGrpSpPr>
        <p:grpSpPr bwMode="auto">
          <a:xfrm>
            <a:off x="2666492" y="2885759"/>
            <a:ext cx="1219200" cy="842963"/>
            <a:chOff x="1456" y="1528"/>
            <a:chExt cx="768" cy="531"/>
          </a:xfrm>
        </p:grpSpPr>
        <p:sp>
          <p:nvSpPr>
            <p:cNvPr id="42" name="Line 33"/>
            <p:cNvSpPr>
              <a:spLocks noChangeShapeType="1"/>
            </p:cNvSpPr>
            <p:nvPr/>
          </p:nvSpPr>
          <p:spPr bwMode="auto">
            <a:xfrm rot="-1805863">
              <a:off x="1456" y="1795"/>
              <a:ext cx="768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 rot="3785720" flipV="1">
              <a:off x="1558" y="1531"/>
              <a:ext cx="528" cy="5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 rot="9039292" flipV="1">
              <a:off x="1572" y="1528"/>
              <a:ext cx="533" cy="5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 Box 36"/>
            <p:cNvSpPr txBox="1">
              <a:spLocks noChangeArrowheads="1"/>
            </p:cNvSpPr>
            <p:nvPr/>
          </p:nvSpPr>
          <p:spPr bwMode="auto">
            <a:xfrm rot="20009706">
              <a:off x="1627" y="1601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latin typeface="Times New Roman" panose="02020603050405020304" pitchFamily="18" charset="0"/>
                </a:rPr>
                <a:t>C</a:t>
              </a:r>
              <a:endParaRPr lang="en-US" altLang="en-US" sz="1400" b="1" baseline="-250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" name="Group 37"/>
          <p:cNvGrpSpPr>
            <a:grpSpLocks/>
          </p:cNvGrpSpPr>
          <p:nvPr/>
        </p:nvGrpSpPr>
        <p:grpSpPr bwMode="auto">
          <a:xfrm>
            <a:off x="3617913" y="2698751"/>
            <a:ext cx="3565526" cy="2308226"/>
            <a:chOff x="2063" y="1391"/>
            <a:chExt cx="2246" cy="1454"/>
          </a:xfrm>
        </p:grpSpPr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 rot="20728823">
              <a:off x="2063" y="1439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Text Box 39"/>
            <p:cNvSpPr txBox="1">
              <a:spLocks noChangeArrowheads="1"/>
            </p:cNvSpPr>
            <p:nvPr/>
          </p:nvSpPr>
          <p:spPr bwMode="auto">
            <a:xfrm>
              <a:off x="2352" y="1392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 Box 40"/>
            <p:cNvSpPr txBox="1">
              <a:spLocks noChangeArrowheads="1"/>
            </p:cNvSpPr>
            <p:nvPr/>
          </p:nvSpPr>
          <p:spPr bwMode="auto">
            <a:xfrm rot="437366">
              <a:off x="2735" y="139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 rot="1224460">
              <a:off x="3047" y="14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1" name="Text Box 42"/>
            <p:cNvSpPr txBox="1">
              <a:spLocks noChangeArrowheads="1"/>
            </p:cNvSpPr>
            <p:nvPr/>
          </p:nvSpPr>
          <p:spPr bwMode="auto">
            <a:xfrm rot="2164470">
              <a:off x="3427" y="16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 rot="2542015">
              <a:off x="4074" y="265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3" name="Text Box 44"/>
            <p:cNvSpPr txBox="1">
              <a:spLocks noChangeArrowheads="1"/>
            </p:cNvSpPr>
            <p:nvPr/>
          </p:nvSpPr>
          <p:spPr bwMode="auto">
            <a:xfrm rot="3069193">
              <a:off x="3695" y="18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" name="Text Box 45"/>
            <p:cNvSpPr txBox="1">
              <a:spLocks noChangeArrowheads="1"/>
            </p:cNvSpPr>
            <p:nvPr/>
          </p:nvSpPr>
          <p:spPr bwMode="auto">
            <a:xfrm rot="3396647">
              <a:off x="3962" y="2228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55" name="Oval 46"/>
          <p:cNvSpPr>
            <a:spLocks noChangeAspect="1" noChangeArrowheads="1"/>
          </p:cNvSpPr>
          <p:nvPr/>
        </p:nvSpPr>
        <p:spPr bwMode="auto">
          <a:xfrm>
            <a:off x="3489960" y="378999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3" name="Oval 54"/>
          <p:cNvSpPr>
            <a:spLocks noChangeAspect="1" noChangeArrowheads="1"/>
          </p:cNvSpPr>
          <p:nvPr/>
        </p:nvSpPr>
        <p:spPr bwMode="auto">
          <a:xfrm>
            <a:off x="6210300" y="498633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4" name="Line 55"/>
          <p:cNvSpPr>
            <a:spLocks noChangeShapeType="1"/>
          </p:cNvSpPr>
          <p:nvPr/>
        </p:nvSpPr>
        <p:spPr bwMode="auto">
          <a:xfrm flipH="1">
            <a:off x="3512315" y="3111380"/>
            <a:ext cx="218943" cy="49065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Line 56"/>
          <p:cNvSpPr>
            <a:spLocks noChangeShapeType="1"/>
          </p:cNvSpPr>
          <p:nvPr/>
        </p:nvSpPr>
        <p:spPr bwMode="auto">
          <a:xfrm flipH="1">
            <a:off x="3619500" y="3005138"/>
            <a:ext cx="685800" cy="76200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" name="Line 57"/>
          <p:cNvSpPr>
            <a:spLocks noChangeShapeType="1"/>
          </p:cNvSpPr>
          <p:nvPr/>
        </p:nvSpPr>
        <p:spPr bwMode="auto">
          <a:xfrm flipH="1" flipV="1">
            <a:off x="4487806" y="2547937"/>
            <a:ext cx="350893" cy="533399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Line 58"/>
          <p:cNvSpPr>
            <a:spLocks noChangeShapeType="1"/>
          </p:cNvSpPr>
          <p:nvPr/>
        </p:nvSpPr>
        <p:spPr bwMode="auto">
          <a:xfrm>
            <a:off x="5852097" y="3435874"/>
            <a:ext cx="762217" cy="14307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" name="Line 59"/>
          <p:cNvSpPr>
            <a:spLocks noChangeShapeType="1"/>
          </p:cNvSpPr>
          <p:nvPr/>
        </p:nvSpPr>
        <p:spPr bwMode="auto">
          <a:xfrm>
            <a:off x="6270827" y="3797274"/>
            <a:ext cx="450182" cy="448144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Line 60"/>
          <p:cNvSpPr>
            <a:spLocks noChangeShapeType="1"/>
          </p:cNvSpPr>
          <p:nvPr/>
        </p:nvSpPr>
        <p:spPr bwMode="auto">
          <a:xfrm rot="235035" flipH="1">
            <a:off x="6429314" y="4224988"/>
            <a:ext cx="171740" cy="64155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Line 61"/>
          <p:cNvSpPr>
            <a:spLocks noChangeShapeType="1"/>
          </p:cNvSpPr>
          <p:nvPr/>
        </p:nvSpPr>
        <p:spPr bwMode="auto">
          <a:xfrm flipH="1">
            <a:off x="5334000" y="2614613"/>
            <a:ext cx="228600" cy="533400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Line 62"/>
          <p:cNvSpPr>
            <a:spLocks noChangeShapeType="1"/>
          </p:cNvSpPr>
          <p:nvPr/>
        </p:nvSpPr>
        <p:spPr bwMode="auto">
          <a:xfrm rot="21020046" flipH="1">
            <a:off x="6240067" y="4911648"/>
            <a:ext cx="549672" cy="5592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Arc 66"/>
          <p:cNvSpPr>
            <a:spLocks/>
          </p:cNvSpPr>
          <p:nvPr/>
        </p:nvSpPr>
        <p:spPr bwMode="auto">
          <a:xfrm>
            <a:off x="4229735" y="5179060"/>
            <a:ext cx="379413" cy="274638"/>
          </a:xfrm>
          <a:custGeom>
            <a:avLst/>
            <a:gdLst>
              <a:gd name="T0" fmla="*/ 0 w 35881"/>
              <a:gd name="T1" fmla="*/ 67257505 h 25991"/>
              <a:gd name="T2" fmla="*/ 442957228 w 35881"/>
              <a:gd name="T3" fmla="*/ 324021317 h 25991"/>
              <a:gd name="T4" fmla="*/ 178545365 w 35881"/>
              <a:gd name="T5" fmla="*/ 269280366 h 25991"/>
              <a:gd name="T6" fmla="*/ 0 60000 65536"/>
              <a:gd name="T7" fmla="*/ 0 60000 65536"/>
              <a:gd name="T8" fmla="*/ 0 60000 65536"/>
              <a:gd name="T9" fmla="*/ 0 w 35881"/>
              <a:gd name="T10" fmla="*/ 0 h 25991"/>
              <a:gd name="T11" fmla="*/ 35881 w 35881"/>
              <a:gd name="T12" fmla="*/ 25991 h 259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881" h="25991" fill="none" extrusionOk="0">
                <a:moveTo>
                  <a:pt x="-1" y="5394"/>
                </a:moveTo>
                <a:cubicBezTo>
                  <a:pt x="3944" y="1918"/>
                  <a:pt x="9022" y="-1"/>
                  <a:pt x="14281" y="0"/>
                </a:cubicBezTo>
                <a:cubicBezTo>
                  <a:pt x="26210" y="0"/>
                  <a:pt x="35881" y="9670"/>
                  <a:pt x="35881" y="21600"/>
                </a:cubicBezTo>
                <a:cubicBezTo>
                  <a:pt x="35881" y="23075"/>
                  <a:pt x="35729" y="24546"/>
                  <a:pt x="35429" y="25990"/>
                </a:cubicBezTo>
              </a:path>
              <a:path w="35881" h="25991" stroke="0" extrusionOk="0">
                <a:moveTo>
                  <a:pt x="-1" y="5394"/>
                </a:moveTo>
                <a:cubicBezTo>
                  <a:pt x="3944" y="1918"/>
                  <a:pt x="9022" y="-1"/>
                  <a:pt x="14281" y="0"/>
                </a:cubicBezTo>
                <a:cubicBezTo>
                  <a:pt x="26210" y="0"/>
                  <a:pt x="35881" y="9670"/>
                  <a:pt x="35881" y="21600"/>
                </a:cubicBezTo>
                <a:cubicBezTo>
                  <a:pt x="35881" y="23075"/>
                  <a:pt x="35729" y="24546"/>
                  <a:pt x="35429" y="25990"/>
                </a:cubicBezTo>
                <a:lnTo>
                  <a:pt x="14281" y="21600"/>
                </a:lnTo>
                <a:lnTo>
                  <a:pt x="-1" y="539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6" name="Text Box 68"/>
          <p:cNvSpPr txBox="1">
            <a:spLocks noChangeArrowheads="1"/>
          </p:cNvSpPr>
          <p:nvPr/>
        </p:nvSpPr>
        <p:spPr bwMode="auto">
          <a:xfrm>
            <a:off x="3327400" y="3881438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Times New Roman" panose="02020603050405020304" pitchFamily="18" charset="0"/>
              </a:rPr>
              <a:t>P</a:t>
            </a:r>
          </a:p>
        </p:txBody>
      </p:sp>
      <p:grpSp>
        <p:nvGrpSpPr>
          <p:cNvPr id="77" name="Group 69"/>
          <p:cNvGrpSpPr>
            <a:grpSpLocks/>
          </p:cNvGrpSpPr>
          <p:nvPr/>
        </p:nvGrpSpPr>
        <p:grpSpPr bwMode="auto">
          <a:xfrm>
            <a:off x="3517912" y="3813178"/>
            <a:ext cx="928692" cy="1978027"/>
            <a:chOff x="2000" y="2093"/>
            <a:chExt cx="585" cy="1246"/>
          </a:xfrm>
        </p:grpSpPr>
        <p:sp>
          <p:nvSpPr>
            <p:cNvPr id="78" name="Text Box 70"/>
            <p:cNvSpPr txBox="1">
              <a:spLocks noChangeArrowheads="1"/>
            </p:cNvSpPr>
            <p:nvPr/>
          </p:nvSpPr>
          <p:spPr bwMode="auto">
            <a:xfrm>
              <a:off x="2382" y="3147"/>
              <a:ext cx="2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 flipH="1" flipV="1">
              <a:off x="2000" y="2093"/>
              <a:ext cx="528" cy="105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 rot="-1614293">
              <a:off x="2064" y="2592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1" name="Oval 73"/>
            <p:cNvSpPr>
              <a:spLocks noChangeArrowheads="1"/>
            </p:cNvSpPr>
            <p:nvPr/>
          </p:nvSpPr>
          <p:spPr bwMode="auto">
            <a:xfrm>
              <a:off x="2510" y="31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82" name="Line 74"/>
          <p:cNvSpPr>
            <a:spLocks noChangeShapeType="1"/>
          </p:cNvSpPr>
          <p:nvPr/>
        </p:nvSpPr>
        <p:spPr bwMode="auto">
          <a:xfrm flipV="1">
            <a:off x="2552700" y="3538538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3" name="Text Box 75"/>
          <p:cNvSpPr txBox="1">
            <a:spLocks noChangeArrowheads="1"/>
          </p:cNvSpPr>
          <p:nvPr/>
        </p:nvSpPr>
        <p:spPr bwMode="auto">
          <a:xfrm>
            <a:off x="2095500" y="3919538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dirty="0">
                <a:latin typeface="Times New Roman" panose="02020603050405020304" pitchFamily="18" charset="0"/>
              </a:rPr>
              <a:t>r</a:t>
            </a:r>
            <a:r>
              <a:rPr lang="en-US" altLang="en-US" sz="1600" dirty="0">
                <a:latin typeface="Times New Roman" panose="02020603050405020304" pitchFamily="18" charset="0"/>
              </a:rPr>
              <a:t> = </a:t>
            </a:r>
            <a:r>
              <a:rPr lang="en-US" altLang="en-US" sz="1600" b="1" dirty="0">
                <a:latin typeface="Times New Roman" panose="02020603050405020304" pitchFamily="18" charset="0"/>
              </a:rPr>
              <a:t>CP</a:t>
            </a:r>
          </a:p>
        </p:txBody>
      </p:sp>
      <p:grpSp>
        <p:nvGrpSpPr>
          <p:cNvPr id="84" name="Group 76"/>
          <p:cNvGrpSpPr>
            <a:grpSpLocks/>
          </p:cNvGrpSpPr>
          <p:nvPr/>
        </p:nvGrpSpPr>
        <p:grpSpPr bwMode="auto">
          <a:xfrm>
            <a:off x="4514850" y="5033963"/>
            <a:ext cx="152400" cy="152400"/>
            <a:chOff x="912" y="3072"/>
            <a:chExt cx="144" cy="144"/>
          </a:xfrm>
        </p:grpSpPr>
        <p:sp>
          <p:nvSpPr>
            <p:cNvPr id="85" name="Oval 77"/>
            <p:cNvSpPr>
              <a:spLocks noChangeArrowheads="1"/>
            </p:cNvSpPr>
            <p:nvPr/>
          </p:nvSpPr>
          <p:spPr bwMode="auto">
            <a:xfrm>
              <a:off x="912" y="3072"/>
              <a:ext cx="144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912" y="3120"/>
              <a:ext cx="14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7" name="Group 79"/>
          <p:cNvGrpSpPr>
            <a:grpSpLocks/>
          </p:cNvGrpSpPr>
          <p:nvPr/>
        </p:nvGrpSpPr>
        <p:grpSpPr bwMode="auto">
          <a:xfrm>
            <a:off x="2476500" y="4986338"/>
            <a:ext cx="1219200" cy="533400"/>
            <a:chOff x="720" y="2544"/>
            <a:chExt cx="768" cy="336"/>
          </a:xfrm>
        </p:grpSpPr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720" y="2544"/>
              <a:ext cx="768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grpSp>
          <p:nvGrpSpPr>
            <p:cNvPr id="89" name="Group 81"/>
            <p:cNvGrpSpPr>
              <a:grpSpLocks/>
            </p:cNvGrpSpPr>
            <p:nvPr/>
          </p:nvGrpSpPr>
          <p:grpSpPr bwMode="auto">
            <a:xfrm>
              <a:off x="816" y="2544"/>
              <a:ext cx="656" cy="308"/>
              <a:chOff x="528" y="624"/>
              <a:chExt cx="656" cy="308"/>
            </a:xfrm>
          </p:grpSpPr>
          <p:grpSp>
            <p:nvGrpSpPr>
              <p:cNvPr id="90" name="Group 82"/>
              <p:cNvGrpSpPr>
                <a:grpSpLocks/>
              </p:cNvGrpSpPr>
              <p:nvPr/>
            </p:nvGrpSpPr>
            <p:grpSpPr bwMode="auto">
              <a:xfrm>
                <a:off x="528" y="720"/>
                <a:ext cx="96" cy="96"/>
                <a:chOff x="912" y="3072"/>
                <a:chExt cx="144" cy="144"/>
              </a:xfrm>
            </p:grpSpPr>
            <p:sp>
              <p:nvSpPr>
                <p:cNvPr id="97" name="Oval 83"/>
                <p:cNvSpPr>
                  <a:spLocks noChangeArrowheads="1"/>
                </p:cNvSpPr>
                <p:nvPr/>
              </p:nvSpPr>
              <p:spPr bwMode="auto">
                <a:xfrm>
                  <a:off x="912" y="3072"/>
                  <a:ext cx="144" cy="14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IN" altLang="en-US"/>
                </a:p>
              </p:txBody>
            </p:sp>
            <p:sp>
              <p:nvSpPr>
                <p:cNvPr id="98" name="Line 84"/>
                <p:cNvSpPr>
                  <a:spLocks noChangeShapeType="1"/>
                </p:cNvSpPr>
                <p:nvPr/>
              </p:nvSpPr>
              <p:spPr bwMode="auto">
                <a:xfrm>
                  <a:off x="912" y="3120"/>
                  <a:ext cx="144" cy="4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1" name="Text Box 85"/>
              <p:cNvSpPr txBox="1">
                <a:spLocks noChangeArrowheads="1"/>
              </p:cNvSpPr>
              <p:nvPr/>
            </p:nvSpPr>
            <p:spPr bwMode="auto">
              <a:xfrm rot="-2810704">
                <a:off x="785" y="655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+</a:t>
                </a:r>
                <a:endParaRPr lang="en-US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" name="Text Box 86"/>
              <p:cNvSpPr txBox="1">
                <a:spLocks noChangeArrowheads="1"/>
              </p:cNvSpPr>
              <p:nvPr/>
            </p:nvSpPr>
            <p:spPr bwMode="auto">
              <a:xfrm>
                <a:off x="720" y="624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93" name="Line 87"/>
              <p:cNvSpPr>
                <a:spLocks noChangeShapeType="1"/>
              </p:cNvSpPr>
              <p:nvPr/>
            </p:nvSpPr>
            <p:spPr bwMode="auto">
              <a:xfrm>
                <a:off x="740" y="776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Text Box 88"/>
              <p:cNvSpPr txBox="1">
                <a:spLocks noChangeArrowheads="1"/>
              </p:cNvSpPr>
              <p:nvPr/>
            </p:nvSpPr>
            <p:spPr bwMode="auto">
              <a:xfrm>
                <a:off x="708" y="740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95" name="Text Box 89"/>
              <p:cNvSpPr txBox="1">
                <a:spLocks noChangeArrowheads="1"/>
              </p:cNvSpPr>
              <p:nvPr/>
            </p:nvSpPr>
            <p:spPr bwMode="auto">
              <a:xfrm>
                <a:off x="864" y="672"/>
                <a:ext cx="3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360</a:t>
                </a:r>
                <a:r>
                  <a:rPr lang="en-US" altLang="en-US" sz="1400" baseline="300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6" name="Text Box 90"/>
              <p:cNvSpPr txBox="1">
                <a:spLocks noChangeArrowheads="1"/>
              </p:cNvSpPr>
              <p:nvPr/>
            </p:nvSpPr>
            <p:spPr bwMode="auto">
              <a:xfrm>
                <a:off x="588" y="680"/>
                <a:ext cx="26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 b="1" dirty="0">
                    <a:latin typeface="Times New Roman" panose="02020603050405020304" pitchFamily="18" charset="0"/>
                  </a:rPr>
                  <a:t> =  </a:t>
                </a:r>
              </a:p>
            </p:txBody>
          </p:sp>
        </p:grpSp>
      </p:grpSp>
      <p:grpSp>
        <p:nvGrpSpPr>
          <p:cNvPr id="99" name="Group 91"/>
          <p:cNvGrpSpPr>
            <a:grpSpLocks/>
          </p:cNvGrpSpPr>
          <p:nvPr/>
        </p:nvGrpSpPr>
        <p:grpSpPr bwMode="auto">
          <a:xfrm>
            <a:off x="2413000" y="2484438"/>
            <a:ext cx="1682750" cy="1638300"/>
            <a:chOff x="1272" y="1272"/>
            <a:chExt cx="1060" cy="1032"/>
          </a:xfrm>
        </p:grpSpPr>
        <p:sp>
          <p:nvSpPr>
            <p:cNvPr id="100" name="Text Box 92"/>
            <p:cNvSpPr txBox="1">
              <a:spLocks noChangeArrowheads="1"/>
            </p:cNvSpPr>
            <p:nvPr/>
          </p:nvSpPr>
          <p:spPr bwMode="auto">
            <a:xfrm>
              <a:off x="1632" y="211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1" name="Text Box 93"/>
            <p:cNvSpPr txBox="1">
              <a:spLocks noChangeArrowheads="1"/>
            </p:cNvSpPr>
            <p:nvPr/>
          </p:nvSpPr>
          <p:spPr bwMode="auto">
            <a:xfrm>
              <a:off x="1296" y="1920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" name="Text Box 94"/>
            <p:cNvSpPr txBox="1">
              <a:spLocks noChangeArrowheads="1"/>
            </p:cNvSpPr>
            <p:nvPr/>
          </p:nvSpPr>
          <p:spPr bwMode="auto">
            <a:xfrm>
              <a:off x="1272" y="158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3" name="Text Box 95"/>
            <p:cNvSpPr txBox="1">
              <a:spLocks noChangeArrowheads="1"/>
            </p:cNvSpPr>
            <p:nvPr/>
          </p:nvSpPr>
          <p:spPr bwMode="auto">
            <a:xfrm>
              <a:off x="1520" y="1280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4" name="Text Box 96"/>
            <p:cNvSpPr txBox="1">
              <a:spLocks noChangeArrowheads="1"/>
            </p:cNvSpPr>
            <p:nvPr/>
          </p:nvSpPr>
          <p:spPr bwMode="auto">
            <a:xfrm>
              <a:off x="1840" y="1272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 5</a:t>
              </a:r>
            </a:p>
          </p:txBody>
        </p:sp>
        <p:sp>
          <p:nvSpPr>
            <p:cNvPr id="105" name="Text Box 97"/>
            <p:cNvSpPr txBox="1">
              <a:spLocks noChangeArrowheads="1"/>
            </p:cNvSpPr>
            <p:nvPr/>
          </p:nvSpPr>
          <p:spPr bwMode="auto">
            <a:xfrm>
              <a:off x="2112" y="153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06" name="Text Box 98"/>
            <p:cNvSpPr txBox="1">
              <a:spLocks noChangeArrowheads="1"/>
            </p:cNvSpPr>
            <p:nvPr/>
          </p:nvSpPr>
          <p:spPr bwMode="auto">
            <a:xfrm>
              <a:off x="2160" y="182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107" name="Line 99"/>
          <p:cNvSpPr>
            <a:spLocks noChangeShapeType="1"/>
          </p:cNvSpPr>
          <p:nvPr/>
        </p:nvSpPr>
        <p:spPr bwMode="auto">
          <a:xfrm>
            <a:off x="2344738" y="26241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8" name="Line 100"/>
          <p:cNvSpPr>
            <a:spLocks noChangeShapeType="1"/>
          </p:cNvSpPr>
          <p:nvPr/>
        </p:nvSpPr>
        <p:spPr bwMode="auto">
          <a:xfrm flipH="1" flipV="1">
            <a:off x="3233738" y="4071938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" name="Text Box 101"/>
          <p:cNvSpPr txBox="1">
            <a:spLocks noChangeArrowheads="1"/>
          </p:cNvSpPr>
          <p:nvPr/>
        </p:nvSpPr>
        <p:spPr bwMode="auto">
          <a:xfrm>
            <a:off x="1671638" y="2173607"/>
            <a:ext cx="1096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 dirty="0">
                <a:latin typeface="Times New Roman" panose="02020603050405020304" pitchFamily="18" charset="0"/>
              </a:rPr>
              <a:t>Generating/</a:t>
            </a:r>
          </a:p>
          <a:p>
            <a:r>
              <a:rPr lang="en-US" altLang="en-US" sz="1200" b="1" dirty="0">
                <a:latin typeface="Times New Roman" panose="02020603050405020304" pitchFamily="18" charset="0"/>
              </a:rPr>
              <a:t>Rolling Circle</a:t>
            </a:r>
          </a:p>
        </p:txBody>
      </p:sp>
      <p:sp>
        <p:nvSpPr>
          <p:cNvPr id="110" name="Text Box 102"/>
          <p:cNvSpPr txBox="1">
            <a:spLocks noChangeArrowheads="1"/>
          </p:cNvSpPr>
          <p:nvPr/>
        </p:nvSpPr>
        <p:spPr bwMode="auto">
          <a:xfrm>
            <a:off x="2319338" y="4478338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latin typeface="Times New Roman" panose="02020603050405020304" pitchFamily="18" charset="0"/>
              </a:rPr>
              <a:t>Directing Circle</a:t>
            </a:r>
          </a:p>
        </p:txBody>
      </p:sp>
      <p:sp>
        <p:nvSpPr>
          <p:cNvPr id="112" name="Arc 103"/>
          <p:cNvSpPr>
            <a:spLocks/>
          </p:cNvSpPr>
          <p:nvPr/>
        </p:nvSpPr>
        <p:spPr bwMode="auto">
          <a:xfrm rot="19015998" flipH="1">
            <a:off x="2014538" y="3005138"/>
            <a:ext cx="533400" cy="5334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2" name="Freeform 121"/>
          <p:cNvSpPr/>
          <p:nvPr/>
        </p:nvSpPr>
        <p:spPr>
          <a:xfrm>
            <a:off x="3511541" y="2505934"/>
            <a:ext cx="2066299" cy="1311686"/>
          </a:xfrm>
          <a:custGeom>
            <a:avLst/>
            <a:gdLst>
              <a:gd name="connsiteX0" fmla="*/ 31759 w 2066299"/>
              <a:gd name="connsiteY0" fmla="*/ 1341672 h 1341672"/>
              <a:gd name="connsiteX1" fmla="*/ 1279 w 2066299"/>
              <a:gd name="connsiteY1" fmla="*/ 1067352 h 1341672"/>
              <a:gd name="connsiteX2" fmla="*/ 69859 w 2066299"/>
              <a:gd name="connsiteY2" fmla="*/ 686352 h 1341672"/>
              <a:gd name="connsiteX3" fmla="*/ 283219 w 2066299"/>
              <a:gd name="connsiteY3" fmla="*/ 290112 h 1341672"/>
              <a:gd name="connsiteX4" fmla="*/ 862339 w 2066299"/>
              <a:gd name="connsiteY4" fmla="*/ 91992 h 1341672"/>
              <a:gd name="connsiteX5" fmla="*/ 1441459 w 2066299"/>
              <a:gd name="connsiteY5" fmla="*/ 552 h 1341672"/>
              <a:gd name="connsiteX6" fmla="*/ 2066299 w 2066299"/>
              <a:gd name="connsiteY6" fmla="*/ 130092 h 1341672"/>
              <a:gd name="connsiteX0" fmla="*/ 31759 w 2066299"/>
              <a:gd name="connsiteY0" fmla="*/ 1341697 h 1341697"/>
              <a:gd name="connsiteX1" fmla="*/ 1279 w 2066299"/>
              <a:gd name="connsiteY1" fmla="*/ 1067377 h 1341697"/>
              <a:gd name="connsiteX2" fmla="*/ 69859 w 2066299"/>
              <a:gd name="connsiteY2" fmla="*/ 686377 h 1341697"/>
              <a:gd name="connsiteX3" fmla="*/ 336559 w 2066299"/>
              <a:gd name="connsiteY3" fmla="*/ 305377 h 1341697"/>
              <a:gd name="connsiteX4" fmla="*/ 862339 w 2066299"/>
              <a:gd name="connsiteY4" fmla="*/ 92017 h 1341697"/>
              <a:gd name="connsiteX5" fmla="*/ 1441459 w 2066299"/>
              <a:gd name="connsiteY5" fmla="*/ 577 h 1341697"/>
              <a:gd name="connsiteX6" fmla="*/ 2066299 w 2066299"/>
              <a:gd name="connsiteY6" fmla="*/ 130117 h 1341697"/>
              <a:gd name="connsiteX0" fmla="*/ 31759 w 2066299"/>
              <a:gd name="connsiteY0" fmla="*/ 1311729 h 1311729"/>
              <a:gd name="connsiteX1" fmla="*/ 1279 w 2066299"/>
              <a:gd name="connsiteY1" fmla="*/ 1037409 h 1311729"/>
              <a:gd name="connsiteX2" fmla="*/ 69859 w 2066299"/>
              <a:gd name="connsiteY2" fmla="*/ 656409 h 1311729"/>
              <a:gd name="connsiteX3" fmla="*/ 336559 w 2066299"/>
              <a:gd name="connsiteY3" fmla="*/ 275409 h 1311729"/>
              <a:gd name="connsiteX4" fmla="*/ 862339 w 2066299"/>
              <a:gd name="connsiteY4" fmla="*/ 62049 h 1311729"/>
              <a:gd name="connsiteX5" fmla="*/ 1456699 w 2066299"/>
              <a:gd name="connsiteY5" fmla="*/ 1089 h 1311729"/>
              <a:gd name="connsiteX6" fmla="*/ 2066299 w 2066299"/>
              <a:gd name="connsiteY6" fmla="*/ 100149 h 1311729"/>
              <a:gd name="connsiteX0" fmla="*/ 31759 w 2066299"/>
              <a:gd name="connsiteY0" fmla="*/ 1311686 h 1311686"/>
              <a:gd name="connsiteX1" fmla="*/ 1279 w 2066299"/>
              <a:gd name="connsiteY1" fmla="*/ 1037366 h 1311686"/>
              <a:gd name="connsiteX2" fmla="*/ 69859 w 2066299"/>
              <a:gd name="connsiteY2" fmla="*/ 656366 h 1311686"/>
              <a:gd name="connsiteX3" fmla="*/ 427999 w 2066299"/>
              <a:gd name="connsiteY3" fmla="*/ 267746 h 1311686"/>
              <a:gd name="connsiteX4" fmla="*/ 862339 w 2066299"/>
              <a:gd name="connsiteY4" fmla="*/ 62006 h 1311686"/>
              <a:gd name="connsiteX5" fmla="*/ 1456699 w 2066299"/>
              <a:gd name="connsiteY5" fmla="*/ 1046 h 1311686"/>
              <a:gd name="connsiteX6" fmla="*/ 2066299 w 2066299"/>
              <a:gd name="connsiteY6" fmla="*/ 100106 h 131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6299" h="1311686">
                <a:moveTo>
                  <a:pt x="31759" y="1311686"/>
                </a:moveTo>
                <a:cubicBezTo>
                  <a:pt x="13344" y="1229136"/>
                  <a:pt x="-5071" y="1146586"/>
                  <a:pt x="1279" y="1037366"/>
                </a:cubicBezTo>
                <a:cubicBezTo>
                  <a:pt x="7629" y="928146"/>
                  <a:pt x="-1261" y="784636"/>
                  <a:pt x="69859" y="656366"/>
                </a:cubicBezTo>
                <a:cubicBezTo>
                  <a:pt x="140979" y="528096"/>
                  <a:pt x="295919" y="366806"/>
                  <a:pt x="427999" y="267746"/>
                </a:cubicBezTo>
                <a:cubicBezTo>
                  <a:pt x="560079" y="168686"/>
                  <a:pt x="690889" y="106456"/>
                  <a:pt x="862339" y="62006"/>
                </a:cubicBezTo>
                <a:cubicBezTo>
                  <a:pt x="1033789" y="17556"/>
                  <a:pt x="1256039" y="-5304"/>
                  <a:pt x="1456699" y="1046"/>
                </a:cubicBezTo>
                <a:cubicBezTo>
                  <a:pt x="1657359" y="7396"/>
                  <a:pt x="1854209" y="38511"/>
                  <a:pt x="2066299" y="1001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Box 68"/>
          <p:cNvSpPr txBox="1">
            <a:spLocks noChangeArrowheads="1"/>
          </p:cNvSpPr>
          <p:nvPr/>
        </p:nvSpPr>
        <p:spPr bwMode="auto">
          <a:xfrm>
            <a:off x="5925056" y="5100638"/>
            <a:ext cx="3433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Times New Roman" panose="02020603050405020304" pitchFamily="18" charset="0"/>
              </a:rPr>
              <a:t>P'</a:t>
            </a:r>
          </a:p>
        </p:txBody>
      </p:sp>
      <p:sp>
        <p:nvSpPr>
          <p:cNvPr id="124" name="Freeform 123"/>
          <p:cNvSpPr/>
          <p:nvPr/>
        </p:nvSpPr>
        <p:spPr>
          <a:xfrm rot="2288258" flipH="1">
            <a:off x="4910533" y="2975621"/>
            <a:ext cx="2076761" cy="1596512"/>
          </a:xfrm>
          <a:custGeom>
            <a:avLst/>
            <a:gdLst>
              <a:gd name="connsiteX0" fmla="*/ 31759 w 2066299"/>
              <a:gd name="connsiteY0" fmla="*/ 1341672 h 1341672"/>
              <a:gd name="connsiteX1" fmla="*/ 1279 w 2066299"/>
              <a:gd name="connsiteY1" fmla="*/ 1067352 h 1341672"/>
              <a:gd name="connsiteX2" fmla="*/ 69859 w 2066299"/>
              <a:gd name="connsiteY2" fmla="*/ 686352 h 1341672"/>
              <a:gd name="connsiteX3" fmla="*/ 283219 w 2066299"/>
              <a:gd name="connsiteY3" fmla="*/ 290112 h 1341672"/>
              <a:gd name="connsiteX4" fmla="*/ 862339 w 2066299"/>
              <a:gd name="connsiteY4" fmla="*/ 91992 h 1341672"/>
              <a:gd name="connsiteX5" fmla="*/ 1441459 w 2066299"/>
              <a:gd name="connsiteY5" fmla="*/ 552 h 1341672"/>
              <a:gd name="connsiteX6" fmla="*/ 2066299 w 2066299"/>
              <a:gd name="connsiteY6" fmla="*/ 130092 h 1341672"/>
              <a:gd name="connsiteX0" fmla="*/ 31759 w 2066299"/>
              <a:gd name="connsiteY0" fmla="*/ 1341697 h 1341697"/>
              <a:gd name="connsiteX1" fmla="*/ 1279 w 2066299"/>
              <a:gd name="connsiteY1" fmla="*/ 1067377 h 1341697"/>
              <a:gd name="connsiteX2" fmla="*/ 69859 w 2066299"/>
              <a:gd name="connsiteY2" fmla="*/ 686377 h 1341697"/>
              <a:gd name="connsiteX3" fmla="*/ 336559 w 2066299"/>
              <a:gd name="connsiteY3" fmla="*/ 305377 h 1341697"/>
              <a:gd name="connsiteX4" fmla="*/ 862339 w 2066299"/>
              <a:gd name="connsiteY4" fmla="*/ 92017 h 1341697"/>
              <a:gd name="connsiteX5" fmla="*/ 1441459 w 2066299"/>
              <a:gd name="connsiteY5" fmla="*/ 577 h 1341697"/>
              <a:gd name="connsiteX6" fmla="*/ 2066299 w 2066299"/>
              <a:gd name="connsiteY6" fmla="*/ 130117 h 1341697"/>
              <a:gd name="connsiteX0" fmla="*/ 31759 w 2066299"/>
              <a:gd name="connsiteY0" fmla="*/ 1311729 h 1311729"/>
              <a:gd name="connsiteX1" fmla="*/ 1279 w 2066299"/>
              <a:gd name="connsiteY1" fmla="*/ 1037409 h 1311729"/>
              <a:gd name="connsiteX2" fmla="*/ 69859 w 2066299"/>
              <a:gd name="connsiteY2" fmla="*/ 656409 h 1311729"/>
              <a:gd name="connsiteX3" fmla="*/ 336559 w 2066299"/>
              <a:gd name="connsiteY3" fmla="*/ 275409 h 1311729"/>
              <a:gd name="connsiteX4" fmla="*/ 862339 w 2066299"/>
              <a:gd name="connsiteY4" fmla="*/ 62049 h 1311729"/>
              <a:gd name="connsiteX5" fmla="*/ 1456699 w 2066299"/>
              <a:gd name="connsiteY5" fmla="*/ 1089 h 1311729"/>
              <a:gd name="connsiteX6" fmla="*/ 2066299 w 2066299"/>
              <a:gd name="connsiteY6" fmla="*/ 100149 h 1311729"/>
              <a:gd name="connsiteX0" fmla="*/ 31759 w 2066299"/>
              <a:gd name="connsiteY0" fmla="*/ 1311686 h 1311686"/>
              <a:gd name="connsiteX1" fmla="*/ 1279 w 2066299"/>
              <a:gd name="connsiteY1" fmla="*/ 1037366 h 1311686"/>
              <a:gd name="connsiteX2" fmla="*/ 69859 w 2066299"/>
              <a:gd name="connsiteY2" fmla="*/ 656366 h 1311686"/>
              <a:gd name="connsiteX3" fmla="*/ 427999 w 2066299"/>
              <a:gd name="connsiteY3" fmla="*/ 267746 h 1311686"/>
              <a:gd name="connsiteX4" fmla="*/ 862339 w 2066299"/>
              <a:gd name="connsiteY4" fmla="*/ 62006 h 1311686"/>
              <a:gd name="connsiteX5" fmla="*/ 1456699 w 2066299"/>
              <a:gd name="connsiteY5" fmla="*/ 1046 h 1311686"/>
              <a:gd name="connsiteX6" fmla="*/ 2066299 w 2066299"/>
              <a:gd name="connsiteY6" fmla="*/ 100106 h 131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6299" h="1311686">
                <a:moveTo>
                  <a:pt x="31759" y="1311686"/>
                </a:moveTo>
                <a:cubicBezTo>
                  <a:pt x="13344" y="1229136"/>
                  <a:pt x="-5071" y="1146586"/>
                  <a:pt x="1279" y="1037366"/>
                </a:cubicBezTo>
                <a:cubicBezTo>
                  <a:pt x="7629" y="928146"/>
                  <a:pt x="-1261" y="784636"/>
                  <a:pt x="69859" y="656366"/>
                </a:cubicBezTo>
                <a:cubicBezTo>
                  <a:pt x="140979" y="528096"/>
                  <a:pt x="295919" y="366806"/>
                  <a:pt x="427999" y="267746"/>
                </a:cubicBezTo>
                <a:cubicBezTo>
                  <a:pt x="560079" y="168686"/>
                  <a:pt x="690889" y="106456"/>
                  <a:pt x="862339" y="62006"/>
                </a:cubicBezTo>
                <a:cubicBezTo>
                  <a:pt x="1033789" y="17556"/>
                  <a:pt x="1256039" y="-5304"/>
                  <a:pt x="1456699" y="1046"/>
                </a:cubicBezTo>
                <a:cubicBezTo>
                  <a:pt x="1657359" y="7396"/>
                  <a:pt x="1854209" y="38511"/>
                  <a:pt x="2066299" y="1001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47"/>
          <p:cNvSpPr>
            <a:spLocks noChangeAspect="1" noChangeArrowheads="1"/>
          </p:cNvSpPr>
          <p:nvPr/>
        </p:nvSpPr>
        <p:spPr bwMode="auto">
          <a:xfrm>
            <a:off x="3467100" y="358298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7" name="Oval 48"/>
          <p:cNvSpPr>
            <a:spLocks noChangeAspect="1" noChangeArrowheads="1"/>
          </p:cNvSpPr>
          <p:nvPr/>
        </p:nvSpPr>
        <p:spPr bwMode="auto">
          <a:xfrm>
            <a:off x="3581400" y="304323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8" name="Oval 49"/>
          <p:cNvSpPr>
            <a:spLocks noChangeAspect="1" noChangeArrowheads="1"/>
          </p:cNvSpPr>
          <p:nvPr/>
        </p:nvSpPr>
        <p:spPr bwMode="auto">
          <a:xfrm>
            <a:off x="4449764" y="2509295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9" name="Oval 50"/>
          <p:cNvSpPr>
            <a:spLocks noChangeAspect="1" noChangeArrowheads="1"/>
          </p:cNvSpPr>
          <p:nvPr/>
        </p:nvSpPr>
        <p:spPr bwMode="auto">
          <a:xfrm>
            <a:off x="5524500" y="254793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0" name="Oval 51"/>
          <p:cNvSpPr>
            <a:spLocks noChangeAspect="1" noChangeArrowheads="1"/>
          </p:cNvSpPr>
          <p:nvPr/>
        </p:nvSpPr>
        <p:spPr bwMode="auto">
          <a:xfrm>
            <a:off x="6591300" y="340518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1" name="Oval 52"/>
          <p:cNvSpPr>
            <a:spLocks noChangeAspect="1" noChangeArrowheads="1"/>
          </p:cNvSpPr>
          <p:nvPr/>
        </p:nvSpPr>
        <p:spPr bwMode="auto">
          <a:xfrm>
            <a:off x="6695655" y="422960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2" name="Oval 53"/>
          <p:cNvSpPr>
            <a:spLocks noChangeAspect="1" noChangeArrowheads="1"/>
          </p:cNvSpPr>
          <p:nvPr/>
        </p:nvSpPr>
        <p:spPr bwMode="auto">
          <a:xfrm>
            <a:off x="6362700" y="4833938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5551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5" grpId="0" animBg="1"/>
      <p:bldP spid="63" grpId="0" animBg="1"/>
      <p:bldP spid="76" grpId="0" autoUpdateAnimBg="0"/>
      <p:bldP spid="83" grpId="0" autoUpdateAnimBg="0"/>
      <p:bldP spid="109" grpId="0" autoUpdateAnimBg="0"/>
      <p:bldP spid="110" grpId="0" autoUpdateAnimBg="0"/>
      <p:bldP spid="122" grpId="0" animBg="1"/>
      <p:bldP spid="121" grpId="0" autoUpdateAnimBg="0"/>
      <p:bldP spid="12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Few Applications of Hyperbola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524000"/>
            <a:ext cx="7610475" cy="48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442E3B-4684-4E36-9500-6261F996F861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6112725">
            <a:off x="7572151" y="4362349"/>
            <a:ext cx="1213930" cy="1199989"/>
            <a:chOff x="7227094" y="5244911"/>
            <a:chExt cx="1213930" cy="1199989"/>
          </a:xfrm>
        </p:grpSpPr>
        <p:sp>
          <p:nvSpPr>
            <p:cNvPr id="113" name="Oval 2"/>
            <p:cNvSpPr>
              <a:spLocks noChangeArrowheads="1"/>
            </p:cNvSpPr>
            <p:nvPr/>
          </p:nvSpPr>
          <p:spPr bwMode="auto">
            <a:xfrm rot="13558">
              <a:off x="7227094" y="5244911"/>
              <a:ext cx="1193800" cy="1193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grpSp>
          <p:nvGrpSpPr>
            <p:cNvPr id="114" name="Group 32"/>
            <p:cNvGrpSpPr>
              <a:grpSpLocks/>
            </p:cNvGrpSpPr>
            <p:nvPr/>
          </p:nvGrpSpPr>
          <p:grpSpPr bwMode="auto">
            <a:xfrm>
              <a:off x="7245636" y="5423980"/>
              <a:ext cx="1195388" cy="841375"/>
              <a:chOff x="1460" y="1524"/>
              <a:chExt cx="753" cy="530"/>
            </a:xfrm>
          </p:grpSpPr>
          <p:sp>
            <p:nvSpPr>
              <p:cNvPr id="115" name="Line 33"/>
              <p:cNvSpPr>
                <a:spLocks noChangeShapeType="1"/>
              </p:cNvSpPr>
              <p:nvPr/>
            </p:nvSpPr>
            <p:spPr bwMode="auto">
              <a:xfrm rot="19794137">
                <a:off x="1460" y="1755"/>
                <a:ext cx="753" cy="4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6" name="Line 34"/>
              <p:cNvSpPr>
                <a:spLocks noChangeShapeType="1"/>
              </p:cNvSpPr>
              <p:nvPr/>
            </p:nvSpPr>
            <p:spPr bwMode="auto">
              <a:xfrm rot="3785720" flipV="1">
                <a:off x="1566" y="1525"/>
                <a:ext cx="528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7" name="Line 35"/>
              <p:cNvSpPr>
                <a:spLocks noChangeShapeType="1"/>
              </p:cNvSpPr>
              <p:nvPr/>
            </p:nvSpPr>
            <p:spPr bwMode="auto">
              <a:xfrm rot="9039292" flipV="1">
                <a:off x="1566" y="1524"/>
                <a:ext cx="533" cy="53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0" name="Line 3"/>
            <p:cNvSpPr>
              <a:spLocks noChangeAspect="1" noChangeShapeType="1"/>
            </p:cNvSpPr>
            <p:nvPr/>
          </p:nvSpPr>
          <p:spPr bwMode="auto">
            <a:xfrm rot="3748523">
              <a:off x="7249752" y="5839891"/>
              <a:ext cx="1191743" cy="182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282"/>
            <a:ext cx="8229600" cy="477054"/>
          </a:xfrm>
        </p:spPr>
        <p:txBody>
          <a:bodyPr/>
          <a:lstStyle/>
          <a:p>
            <a:r>
              <a:rPr lang="en-US" dirty="0"/>
              <a:t>Tangent and Normal on Epicycloid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" name="Oval 2"/>
          <p:cNvSpPr>
            <a:spLocks noChangeArrowheads="1"/>
          </p:cNvSpPr>
          <p:nvPr/>
        </p:nvSpPr>
        <p:spPr bwMode="auto">
          <a:xfrm rot="13558">
            <a:off x="4009902" y="2817144"/>
            <a:ext cx="1193800" cy="1193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rot="3748523">
            <a:off x="3499060" y="4209600"/>
            <a:ext cx="3065453" cy="47007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 rot="-890366">
            <a:off x="5660902" y="5222206"/>
            <a:ext cx="3124200" cy="15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1"/>
          <p:cNvSpPr>
            <a:spLocks noChangeAspect="1" noChangeShapeType="1"/>
          </p:cNvSpPr>
          <p:nvPr/>
        </p:nvSpPr>
        <p:spPr bwMode="auto">
          <a:xfrm rot="2976664">
            <a:off x="5619883" y="2803382"/>
            <a:ext cx="1406559" cy="2734976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12"/>
          <p:cNvSpPr>
            <a:spLocks noChangeAspect="1" noChangeShapeType="1"/>
          </p:cNvSpPr>
          <p:nvPr/>
        </p:nvSpPr>
        <p:spPr bwMode="auto">
          <a:xfrm rot="1501493">
            <a:off x="4957777" y="2675562"/>
            <a:ext cx="1412954" cy="2747411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" name="Line 13"/>
          <p:cNvSpPr>
            <a:spLocks noChangeAspect="1" noChangeShapeType="1"/>
          </p:cNvSpPr>
          <p:nvPr/>
        </p:nvSpPr>
        <p:spPr bwMode="auto">
          <a:xfrm rot="4295133">
            <a:off x="6253248" y="3106592"/>
            <a:ext cx="1271984" cy="2882262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Arc 14"/>
          <p:cNvSpPr>
            <a:spLocks/>
          </p:cNvSpPr>
          <p:nvPr/>
        </p:nvSpPr>
        <p:spPr bwMode="auto">
          <a:xfrm>
            <a:off x="4073402" y="3009231"/>
            <a:ext cx="4267200" cy="2551113"/>
          </a:xfrm>
          <a:custGeom>
            <a:avLst/>
            <a:gdLst>
              <a:gd name="T0" fmla="*/ 0 w 36922"/>
              <a:gd name="T1" fmla="*/ 2147483647 h 22077"/>
              <a:gd name="T2" fmla="*/ 2147483647 w 36922"/>
              <a:gd name="T3" fmla="*/ 2147483647 h 22077"/>
              <a:gd name="T4" fmla="*/ 2147483647 w 36922"/>
              <a:gd name="T5" fmla="*/ 2147483647 h 22077"/>
              <a:gd name="T6" fmla="*/ 0 60000 65536"/>
              <a:gd name="T7" fmla="*/ 0 60000 65536"/>
              <a:gd name="T8" fmla="*/ 0 60000 65536"/>
              <a:gd name="T9" fmla="*/ 0 w 36922"/>
              <a:gd name="T10" fmla="*/ 0 h 22077"/>
              <a:gd name="T11" fmla="*/ 36922 w 36922"/>
              <a:gd name="T12" fmla="*/ 22077 h 220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922" h="22077" fill="none" extrusionOk="0">
                <a:moveTo>
                  <a:pt x="-1" y="6375"/>
                </a:moveTo>
                <a:cubicBezTo>
                  <a:pt x="4054" y="2294"/>
                  <a:pt x="9569" y="-1"/>
                  <a:pt x="15322" y="0"/>
                </a:cubicBezTo>
                <a:cubicBezTo>
                  <a:pt x="27251" y="0"/>
                  <a:pt x="36922" y="9670"/>
                  <a:pt x="36922" y="21600"/>
                </a:cubicBezTo>
                <a:cubicBezTo>
                  <a:pt x="36922" y="21759"/>
                  <a:pt x="36920" y="21918"/>
                  <a:pt x="36916" y="22076"/>
                </a:cubicBezTo>
              </a:path>
              <a:path w="36922" h="22077" stroke="0" extrusionOk="0">
                <a:moveTo>
                  <a:pt x="-1" y="6375"/>
                </a:moveTo>
                <a:cubicBezTo>
                  <a:pt x="4054" y="2294"/>
                  <a:pt x="9569" y="-1"/>
                  <a:pt x="15322" y="0"/>
                </a:cubicBezTo>
                <a:cubicBezTo>
                  <a:pt x="27251" y="0"/>
                  <a:pt x="36922" y="9670"/>
                  <a:pt x="36922" y="21600"/>
                </a:cubicBezTo>
                <a:cubicBezTo>
                  <a:pt x="36922" y="21759"/>
                  <a:pt x="36920" y="21918"/>
                  <a:pt x="36916" y="22076"/>
                </a:cubicBezTo>
                <a:lnTo>
                  <a:pt x="15322" y="21600"/>
                </a:lnTo>
                <a:lnTo>
                  <a:pt x="-1" y="6375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Arc 15"/>
          <p:cNvSpPr>
            <a:spLocks/>
          </p:cNvSpPr>
          <p:nvPr/>
        </p:nvSpPr>
        <p:spPr bwMode="auto">
          <a:xfrm>
            <a:off x="4443290" y="3507706"/>
            <a:ext cx="3427412" cy="2144713"/>
          </a:xfrm>
          <a:custGeom>
            <a:avLst/>
            <a:gdLst>
              <a:gd name="T0" fmla="*/ 0 w 35454"/>
              <a:gd name="T1" fmla="*/ 2147483647 h 21600"/>
              <a:gd name="T2" fmla="*/ 2147483647 w 35454"/>
              <a:gd name="T3" fmla="*/ 2147483647 h 21600"/>
              <a:gd name="T4" fmla="*/ 2147483647 w 35454"/>
              <a:gd name="T5" fmla="*/ 2147483647 h 21600"/>
              <a:gd name="T6" fmla="*/ 0 60000 65536"/>
              <a:gd name="T7" fmla="*/ 0 60000 65536"/>
              <a:gd name="T8" fmla="*/ 0 60000 65536"/>
              <a:gd name="T9" fmla="*/ 0 w 35454"/>
              <a:gd name="T10" fmla="*/ 0 h 21600"/>
              <a:gd name="T11" fmla="*/ 35454 w 3545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454" h="21600" fill="none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591" y="0"/>
                  <a:pt x="35178" y="9363"/>
                  <a:pt x="35454" y="21091"/>
                </a:cubicBezTo>
              </a:path>
              <a:path w="35454" h="21600" stroke="0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591" y="0"/>
                  <a:pt x="35178" y="9363"/>
                  <a:pt x="35454" y="21091"/>
                </a:cubicBezTo>
                <a:lnTo>
                  <a:pt x="13860" y="21600"/>
                </a:lnTo>
                <a:lnTo>
                  <a:pt x="0" y="503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Arc 16"/>
          <p:cNvSpPr>
            <a:spLocks/>
          </p:cNvSpPr>
          <p:nvPr/>
        </p:nvSpPr>
        <p:spPr bwMode="auto">
          <a:xfrm>
            <a:off x="4594102" y="3121944"/>
            <a:ext cx="3589601" cy="2400300"/>
          </a:xfrm>
          <a:custGeom>
            <a:avLst/>
            <a:gdLst>
              <a:gd name="T0" fmla="*/ 0 w 32007"/>
              <a:gd name="T1" fmla="*/ 2147483647 h 21600"/>
              <a:gd name="T2" fmla="*/ 2147483647 w 32007"/>
              <a:gd name="T3" fmla="*/ 2147483647 h 21600"/>
              <a:gd name="T4" fmla="*/ 2147483647 w 32007"/>
              <a:gd name="T5" fmla="*/ 2147483647 h 21600"/>
              <a:gd name="T6" fmla="*/ 0 60000 65536"/>
              <a:gd name="T7" fmla="*/ 0 60000 65536"/>
              <a:gd name="T8" fmla="*/ 0 60000 65536"/>
              <a:gd name="T9" fmla="*/ 0 w 32007"/>
              <a:gd name="T10" fmla="*/ 0 h 21600"/>
              <a:gd name="T11" fmla="*/ 32007 w 3200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07" h="21600" fill="none" extrusionOk="0">
                <a:moveTo>
                  <a:pt x="-1" y="3007"/>
                </a:moveTo>
                <a:cubicBezTo>
                  <a:pt x="3329" y="1038"/>
                  <a:pt x="7126" y="-1"/>
                  <a:pt x="10995" y="0"/>
                </a:cubicBezTo>
                <a:cubicBezTo>
                  <a:pt x="20996" y="0"/>
                  <a:pt x="29690" y="6866"/>
                  <a:pt x="32007" y="16595"/>
                </a:cubicBezTo>
              </a:path>
              <a:path w="32007" h="21600" stroke="0" extrusionOk="0">
                <a:moveTo>
                  <a:pt x="-1" y="3007"/>
                </a:moveTo>
                <a:cubicBezTo>
                  <a:pt x="3329" y="1038"/>
                  <a:pt x="7126" y="-1"/>
                  <a:pt x="10995" y="0"/>
                </a:cubicBezTo>
                <a:cubicBezTo>
                  <a:pt x="20996" y="0"/>
                  <a:pt x="29690" y="6866"/>
                  <a:pt x="32007" y="16595"/>
                </a:cubicBezTo>
                <a:lnTo>
                  <a:pt x="10995" y="21600"/>
                </a:lnTo>
                <a:lnTo>
                  <a:pt x="-1" y="3007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" name="Arc 17"/>
          <p:cNvSpPr>
            <a:spLocks/>
          </p:cNvSpPr>
          <p:nvPr/>
        </p:nvSpPr>
        <p:spPr bwMode="auto">
          <a:xfrm>
            <a:off x="4441702" y="3731544"/>
            <a:ext cx="3236913" cy="1955800"/>
          </a:xfrm>
          <a:custGeom>
            <a:avLst/>
            <a:gdLst>
              <a:gd name="T0" fmla="*/ 0 w 36736"/>
              <a:gd name="T1" fmla="*/ 2147483647 h 21600"/>
              <a:gd name="T2" fmla="*/ 2147483647 w 36736"/>
              <a:gd name="T3" fmla="*/ 2147483647 h 21600"/>
              <a:gd name="T4" fmla="*/ 2147483647 w 36736"/>
              <a:gd name="T5" fmla="*/ 2147483647 h 21600"/>
              <a:gd name="T6" fmla="*/ 0 60000 65536"/>
              <a:gd name="T7" fmla="*/ 0 60000 65536"/>
              <a:gd name="T8" fmla="*/ 0 60000 65536"/>
              <a:gd name="T9" fmla="*/ 0 w 36736"/>
              <a:gd name="T10" fmla="*/ 0 h 21600"/>
              <a:gd name="T11" fmla="*/ 36736 w 3673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736" h="21600" fill="none" extrusionOk="0">
                <a:moveTo>
                  <a:pt x="-1" y="6334"/>
                </a:moveTo>
                <a:cubicBezTo>
                  <a:pt x="4051" y="2279"/>
                  <a:pt x="9549" y="-1"/>
                  <a:pt x="15282" y="0"/>
                </a:cubicBezTo>
                <a:cubicBezTo>
                  <a:pt x="26241" y="0"/>
                  <a:pt x="35464" y="8208"/>
                  <a:pt x="36736" y="19093"/>
                </a:cubicBezTo>
              </a:path>
              <a:path w="36736" h="21600" stroke="0" extrusionOk="0">
                <a:moveTo>
                  <a:pt x="-1" y="6334"/>
                </a:moveTo>
                <a:cubicBezTo>
                  <a:pt x="4051" y="2279"/>
                  <a:pt x="9549" y="-1"/>
                  <a:pt x="15282" y="0"/>
                </a:cubicBezTo>
                <a:cubicBezTo>
                  <a:pt x="26241" y="0"/>
                  <a:pt x="35464" y="8208"/>
                  <a:pt x="36736" y="19093"/>
                </a:cubicBezTo>
                <a:lnTo>
                  <a:pt x="15282" y="21600"/>
                </a:lnTo>
                <a:lnTo>
                  <a:pt x="-1" y="6334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Arc 18"/>
          <p:cNvSpPr>
            <a:spLocks/>
          </p:cNvSpPr>
          <p:nvPr/>
        </p:nvSpPr>
        <p:spPr bwMode="auto">
          <a:xfrm>
            <a:off x="4289302" y="2512344"/>
            <a:ext cx="4481935" cy="2925762"/>
          </a:xfrm>
          <a:custGeom>
            <a:avLst/>
            <a:gdLst>
              <a:gd name="T0" fmla="*/ 0 w 31857"/>
              <a:gd name="T1" fmla="*/ 2147483647 h 21600"/>
              <a:gd name="T2" fmla="*/ 2147483647 w 31857"/>
              <a:gd name="T3" fmla="*/ 2147483647 h 21600"/>
              <a:gd name="T4" fmla="*/ 2147483647 w 31857"/>
              <a:gd name="T5" fmla="*/ 2147483647 h 21600"/>
              <a:gd name="T6" fmla="*/ 0 60000 65536"/>
              <a:gd name="T7" fmla="*/ 0 60000 65536"/>
              <a:gd name="T8" fmla="*/ 0 60000 65536"/>
              <a:gd name="T9" fmla="*/ 0 w 31857"/>
              <a:gd name="T10" fmla="*/ 0 h 21600"/>
              <a:gd name="T11" fmla="*/ 31857 w 3185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857" h="21600" fill="none" extrusionOk="0">
                <a:moveTo>
                  <a:pt x="-1" y="2823"/>
                </a:moveTo>
                <a:cubicBezTo>
                  <a:pt x="3254" y="973"/>
                  <a:pt x="6934" y="-1"/>
                  <a:pt x="10678" y="0"/>
                </a:cubicBezTo>
                <a:cubicBezTo>
                  <a:pt x="20970" y="0"/>
                  <a:pt x="29833" y="7262"/>
                  <a:pt x="31856" y="17354"/>
                </a:cubicBezTo>
              </a:path>
              <a:path w="31857" h="21600" stroke="0" extrusionOk="0">
                <a:moveTo>
                  <a:pt x="-1" y="2823"/>
                </a:moveTo>
                <a:cubicBezTo>
                  <a:pt x="3254" y="973"/>
                  <a:pt x="6934" y="-1"/>
                  <a:pt x="10678" y="0"/>
                </a:cubicBezTo>
                <a:cubicBezTo>
                  <a:pt x="20970" y="0"/>
                  <a:pt x="29833" y="7262"/>
                  <a:pt x="31856" y="17354"/>
                </a:cubicBezTo>
                <a:lnTo>
                  <a:pt x="10678" y="21600"/>
                </a:lnTo>
                <a:lnTo>
                  <a:pt x="-1" y="282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4943351" y="2642334"/>
            <a:ext cx="778561" cy="2952681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20"/>
          <p:cNvSpPr>
            <a:spLocks noChangeAspect="1" noChangeShapeType="1"/>
          </p:cNvSpPr>
          <p:nvPr/>
        </p:nvSpPr>
        <p:spPr bwMode="auto">
          <a:xfrm flipH="1">
            <a:off x="5728594" y="2564746"/>
            <a:ext cx="543111" cy="3025904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 flipH="1">
            <a:off x="5752771" y="3045744"/>
            <a:ext cx="1828800" cy="25146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H="1">
            <a:off x="5737103" y="4073641"/>
            <a:ext cx="2743200" cy="15240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>
            <a:off x="5080512" y="3182904"/>
            <a:ext cx="44450" cy="139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>
            <a:off x="5634232" y="3063524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 rot="1093044">
            <a:off x="6689602" y="3217194"/>
            <a:ext cx="1588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Line 26"/>
          <p:cNvSpPr>
            <a:spLocks noChangeShapeType="1"/>
          </p:cNvSpPr>
          <p:nvPr/>
        </p:nvSpPr>
        <p:spPr bwMode="auto">
          <a:xfrm rot="3027067">
            <a:off x="7609558" y="3830128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rot="522984">
            <a:off x="6160965" y="3077494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 rot="2240961">
            <a:off x="7206492" y="3483894"/>
            <a:ext cx="1588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 rot="3496337">
            <a:off x="7944521" y="4311458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Line 30"/>
          <p:cNvSpPr>
            <a:spLocks noChangeShapeType="1"/>
          </p:cNvSpPr>
          <p:nvPr/>
        </p:nvSpPr>
        <p:spPr bwMode="auto">
          <a:xfrm rot="4647078">
            <a:off x="8168358" y="4919788"/>
            <a:ext cx="1587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Arc 31"/>
          <p:cNvSpPr>
            <a:spLocks/>
          </p:cNvSpPr>
          <p:nvPr/>
        </p:nvSpPr>
        <p:spPr bwMode="auto">
          <a:xfrm>
            <a:off x="3997136" y="2672376"/>
            <a:ext cx="4596385" cy="2500074"/>
          </a:xfrm>
          <a:custGeom>
            <a:avLst/>
            <a:gdLst>
              <a:gd name="T0" fmla="*/ 0 w 35411"/>
              <a:gd name="T1" fmla="*/ 2147483647 h 21600"/>
              <a:gd name="T2" fmla="*/ 2147483647 w 35411"/>
              <a:gd name="T3" fmla="*/ 2147483647 h 21600"/>
              <a:gd name="T4" fmla="*/ 2147483647 w 35411"/>
              <a:gd name="T5" fmla="*/ 2147483647 h 21600"/>
              <a:gd name="T6" fmla="*/ 0 60000 65536"/>
              <a:gd name="T7" fmla="*/ 0 60000 65536"/>
              <a:gd name="T8" fmla="*/ 0 60000 65536"/>
              <a:gd name="T9" fmla="*/ 0 w 35411"/>
              <a:gd name="T10" fmla="*/ 0 h 21600"/>
              <a:gd name="T11" fmla="*/ 35411 w 3541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411" h="21600" fill="none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225" y="0"/>
                  <a:pt x="34647" y="8807"/>
                  <a:pt x="35411" y="20147"/>
                </a:cubicBezTo>
              </a:path>
              <a:path w="35411" h="21600" stroke="0" extrusionOk="0">
                <a:moveTo>
                  <a:pt x="0" y="5033"/>
                </a:moveTo>
                <a:cubicBezTo>
                  <a:pt x="3886" y="1781"/>
                  <a:pt x="8792" y="-1"/>
                  <a:pt x="13860" y="0"/>
                </a:cubicBezTo>
                <a:cubicBezTo>
                  <a:pt x="25225" y="0"/>
                  <a:pt x="34647" y="8807"/>
                  <a:pt x="35411" y="20147"/>
                </a:cubicBezTo>
                <a:lnTo>
                  <a:pt x="13860" y="21600"/>
                </a:lnTo>
                <a:lnTo>
                  <a:pt x="0" y="5033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1" name="Group 32"/>
          <p:cNvGrpSpPr>
            <a:grpSpLocks/>
          </p:cNvGrpSpPr>
          <p:nvPr/>
        </p:nvGrpSpPr>
        <p:grpSpPr bwMode="auto">
          <a:xfrm>
            <a:off x="4022094" y="3002565"/>
            <a:ext cx="1219200" cy="842963"/>
            <a:chOff x="1456" y="1528"/>
            <a:chExt cx="768" cy="531"/>
          </a:xfrm>
        </p:grpSpPr>
        <p:sp>
          <p:nvSpPr>
            <p:cNvPr id="42" name="Line 33"/>
            <p:cNvSpPr>
              <a:spLocks noChangeShapeType="1"/>
            </p:cNvSpPr>
            <p:nvPr/>
          </p:nvSpPr>
          <p:spPr bwMode="auto">
            <a:xfrm rot="-1805863">
              <a:off x="1456" y="1795"/>
              <a:ext cx="768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 rot="3785720" flipV="1">
              <a:off x="1558" y="1531"/>
              <a:ext cx="528" cy="5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 rot="9039292" flipV="1">
              <a:off x="1572" y="1528"/>
              <a:ext cx="533" cy="5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 Box 36"/>
            <p:cNvSpPr txBox="1">
              <a:spLocks noChangeArrowheads="1"/>
            </p:cNvSpPr>
            <p:nvPr/>
          </p:nvSpPr>
          <p:spPr bwMode="auto">
            <a:xfrm rot="20009706">
              <a:off x="1627" y="1601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latin typeface="Times New Roman" panose="02020603050405020304" pitchFamily="18" charset="0"/>
                </a:rPr>
                <a:t>C</a:t>
              </a:r>
              <a:endParaRPr lang="en-US" altLang="en-US" sz="1400" b="1" baseline="-250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" name="Group 37"/>
          <p:cNvGrpSpPr>
            <a:grpSpLocks/>
          </p:cNvGrpSpPr>
          <p:nvPr/>
        </p:nvGrpSpPr>
        <p:grpSpPr bwMode="auto">
          <a:xfrm>
            <a:off x="4973515" y="2815557"/>
            <a:ext cx="3565526" cy="2308226"/>
            <a:chOff x="2063" y="1391"/>
            <a:chExt cx="2246" cy="1454"/>
          </a:xfrm>
        </p:grpSpPr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 rot="20728823">
              <a:off x="2063" y="1439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Text Box 39"/>
            <p:cNvSpPr txBox="1">
              <a:spLocks noChangeArrowheads="1"/>
            </p:cNvSpPr>
            <p:nvPr/>
          </p:nvSpPr>
          <p:spPr bwMode="auto">
            <a:xfrm>
              <a:off x="2352" y="1392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 Box 40"/>
            <p:cNvSpPr txBox="1">
              <a:spLocks noChangeArrowheads="1"/>
            </p:cNvSpPr>
            <p:nvPr/>
          </p:nvSpPr>
          <p:spPr bwMode="auto">
            <a:xfrm rot="437366">
              <a:off x="2735" y="139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 rot="1224460">
              <a:off x="3047" y="14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1" name="Text Box 42"/>
            <p:cNvSpPr txBox="1">
              <a:spLocks noChangeArrowheads="1"/>
            </p:cNvSpPr>
            <p:nvPr/>
          </p:nvSpPr>
          <p:spPr bwMode="auto">
            <a:xfrm rot="2164470">
              <a:off x="3427" y="16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 rot="2542015">
              <a:off x="4074" y="265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3" name="Text Box 44"/>
            <p:cNvSpPr txBox="1">
              <a:spLocks noChangeArrowheads="1"/>
            </p:cNvSpPr>
            <p:nvPr/>
          </p:nvSpPr>
          <p:spPr bwMode="auto">
            <a:xfrm rot="3069193">
              <a:off x="3695" y="1871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" name="Text Box 45"/>
            <p:cNvSpPr txBox="1">
              <a:spLocks noChangeArrowheads="1"/>
            </p:cNvSpPr>
            <p:nvPr/>
          </p:nvSpPr>
          <p:spPr bwMode="auto">
            <a:xfrm rot="3396647">
              <a:off x="3962" y="2228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C</a:t>
              </a:r>
              <a:r>
                <a:rPr lang="en-US" altLang="en-US" sz="1400" b="1" baseline="-25000">
                  <a:latin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55" name="Oval 46"/>
          <p:cNvSpPr>
            <a:spLocks noChangeAspect="1" noChangeArrowheads="1"/>
          </p:cNvSpPr>
          <p:nvPr/>
        </p:nvSpPr>
        <p:spPr bwMode="auto">
          <a:xfrm>
            <a:off x="4845562" y="390680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3" name="Oval 54"/>
          <p:cNvSpPr>
            <a:spLocks noChangeAspect="1" noChangeArrowheads="1"/>
          </p:cNvSpPr>
          <p:nvPr/>
        </p:nvSpPr>
        <p:spPr bwMode="auto">
          <a:xfrm>
            <a:off x="7565902" y="510314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4" name="Line 55"/>
          <p:cNvSpPr>
            <a:spLocks noChangeShapeType="1"/>
          </p:cNvSpPr>
          <p:nvPr/>
        </p:nvSpPr>
        <p:spPr bwMode="auto">
          <a:xfrm flipH="1">
            <a:off x="4867917" y="3228186"/>
            <a:ext cx="218943" cy="49065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" name="Line 56"/>
          <p:cNvSpPr>
            <a:spLocks noChangeShapeType="1"/>
          </p:cNvSpPr>
          <p:nvPr/>
        </p:nvSpPr>
        <p:spPr bwMode="auto">
          <a:xfrm flipH="1">
            <a:off x="4975102" y="3121944"/>
            <a:ext cx="685800" cy="76200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" name="Line 57"/>
          <p:cNvSpPr>
            <a:spLocks noChangeShapeType="1"/>
          </p:cNvSpPr>
          <p:nvPr/>
        </p:nvSpPr>
        <p:spPr bwMode="auto">
          <a:xfrm flipH="1" flipV="1">
            <a:off x="5843408" y="2664743"/>
            <a:ext cx="350893" cy="533399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Line 58"/>
          <p:cNvSpPr>
            <a:spLocks noChangeShapeType="1"/>
          </p:cNvSpPr>
          <p:nvPr/>
        </p:nvSpPr>
        <p:spPr bwMode="auto">
          <a:xfrm>
            <a:off x="7207699" y="3552680"/>
            <a:ext cx="762217" cy="14307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" name="Line 59"/>
          <p:cNvSpPr>
            <a:spLocks noChangeShapeType="1"/>
          </p:cNvSpPr>
          <p:nvPr/>
        </p:nvSpPr>
        <p:spPr bwMode="auto">
          <a:xfrm>
            <a:off x="7626429" y="3914080"/>
            <a:ext cx="450182" cy="448144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Line 60"/>
          <p:cNvSpPr>
            <a:spLocks noChangeShapeType="1"/>
          </p:cNvSpPr>
          <p:nvPr/>
        </p:nvSpPr>
        <p:spPr bwMode="auto">
          <a:xfrm rot="235035" flipH="1">
            <a:off x="7784916" y="4341794"/>
            <a:ext cx="171740" cy="64155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Line 61"/>
          <p:cNvSpPr>
            <a:spLocks noChangeShapeType="1"/>
          </p:cNvSpPr>
          <p:nvPr/>
        </p:nvSpPr>
        <p:spPr bwMode="auto">
          <a:xfrm flipH="1">
            <a:off x="6689602" y="2731419"/>
            <a:ext cx="228600" cy="533400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Line 62"/>
          <p:cNvSpPr>
            <a:spLocks noChangeShapeType="1"/>
          </p:cNvSpPr>
          <p:nvPr/>
        </p:nvSpPr>
        <p:spPr bwMode="auto">
          <a:xfrm rot="21020046" flipH="1">
            <a:off x="7595669" y="5028454"/>
            <a:ext cx="549672" cy="55928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Arc 66"/>
          <p:cNvSpPr>
            <a:spLocks/>
          </p:cNvSpPr>
          <p:nvPr/>
        </p:nvSpPr>
        <p:spPr bwMode="auto">
          <a:xfrm>
            <a:off x="5585337" y="5295866"/>
            <a:ext cx="379413" cy="274638"/>
          </a:xfrm>
          <a:custGeom>
            <a:avLst/>
            <a:gdLst>
              <a:gd name="T0" fmla="*/ 0 w 35881"/>
              <a:gd name="T1" fmla="*/ 67257505 h 25991"/>
              <a:gd name="T2" fmla="*/ 442957228 w 35881"/>
              <a:gd name="T3" fmla="*/ 324021317 h 25991"/>
              <a:gd name="T4" fmla="*/ 178545365 w 35881"/>
              <a:gd name="T5" fmla="*/ 269280366 h 25991"/>
              <a:gd name="T6" fmla="*/ 0 60000 65536"/>
              <a:gd name="T7" fmla="*/ 0 60000 65536"/>
              <a:gd name="T8" fmla="*/ 0 60000 65536"/>
              <a:gd name="T9" fmla="*/ 0 w 35881"/>
              <a:gd name="T10" fmla="*/ 0 h 25991"/>
              <a:gd name="T11" fmla="*/ 35881 w 35881"/>
              <a:gd name="T12" fmla="*/ 25991 h 259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881" h="25991" fill="none" extrusionOk="0">
                <a:moveTo>
                  <a:pt x="-1" y="5394"/>
                </a:moveTo>
                <a:cubicBezTo>
                  <a:pt x="3944" y="1918"/>
                  <a:pt x="9022" y="-1"/>
                  <a:pt x="14281" y="0"/>
                </a:cubicBezTo>
                <a:cubicBezTo>
                  <a:pt x="26210" y="0"/>
                  <a:pt x="35881" y="9670"/>
                  <a:pt x="35881" y="21600"/>
                </a:cubicBezTo>
                <a:cubicBezTo>
                  <a:pt x="35881" y="23075"/>
                  <a:pt x="35729" y="24546"/>
                  <a:pt x="35429" y="25990"/>
                </a:cubicBezTo>
              </a:path>
              <a:path w="35881" h="25991" stroke="0" extrusionOk="0">
                <a:moveTo>
                  <a:pt x="-1" y="5394"/>
                </a:moveTo>
                <a:cubicBezTo>
                  <a:pt x="3944" y="1918"/>
                  <a:pt x="9022" y="-1"/>
                  <a:pt x="14281" y="0"/>
                </a:cubicBezTo>
                <a:cubicBezTo>
                  <a:pt x="26210" y="0"/>
                  <a:pt x="35881" y="9670"/>
                  <a:pt x="35881" y="21600"/>
                </a:cubicBezTo>
                <a:cubicBezTo>
                  <a:pt x="35881" y="23075"/>
                  <a:pt x="35729" y="24546"/>
                  <a:pt x="35429" y="25990"/>
                </a:cubicBezTo>
                <a:lnTo>
                  <a:pt x="14281" y="21600"/>
                </a:lnTo>
                <a:lnTo>
                  <a:pt x="-1" y="539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6" name="Text Box 68"/>
          <p:cNvSpPr txBox="1">
            <a:spLocks noChangeArrowheads="1"/>
          </p:cNvSpPr>
          <p:nvPr/>
        </p:nvSpPr>
        <p:spPr bwMode="auto">
          <a:xfrm>
            <a:off x="4683002" y="3998244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Times New Roman" panose="02020603050405020304" pitchFamily="18" charset="0"/>
              </a:rPr>
              <a:t>P</a:t>
            </a:r>
          </a:p>
        </p:txBody>
      </p:sp>
      <p:grpSp>
        <p:nvGrpSpPr>
          <p:cNvPr id="77" name="Group 69"/>
          <p:cNvGrpSpPr>
            <a:grpSpLocks/>
          </p:cNvGrpSpPr>
          <p:nvPr/>
        </p:nvGrpSpPr>
        <p:grpSpPr bwMode="auto">
          <a:xfrm>
            <a:off x="4873514" y="3929984"/>
            <a:ext cx="928692" cy="1978027"/>
            <a:chOff x="2000" y="2093"/>
            <a:chExt cx="585" cy="1246"/>
          </a:xfrm>
        </p:grpSpPr>
        <p:sp>
          <p:nvSpPr>
            <p:cNvPr id="78" name="Text Box 70"/>
            <p:cNvSpPr txBox="1">
              <a:spLocks noChangeArrowheads="1"/>
            </p:cNvSpPr>
            <p:nvPr/>
          </p:nvSpPr>
          <p:spPr bwMode="auto">
            <a:xfrm>
              <a:off x="2382" y="3147"/>
              <a:ext cx="2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 flipH="1" flipV="1">
              <a:off x="2000" y="2093"/>
              <a:ext cx="528" cy="105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 rot="-1614293">
              <a:off x="2064" y="2592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 b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1" name="Oval 73"/>
            <p:cNvSpPr>
              <a:spLocks noChangeArrowheads="1"/>
            </p:cNvSpPr>
            <p:nvPr/>
          </p:nvSpPr>
          <p:spPr bwMode="auto">
            <a:xfrm>
              <a:off x="2510" y="31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82" name="Line 74"/>
          <p:cNvSpPr>
            <a:spLocks noChangeShapeType="1"/>
          </p:cNvSpPr>
          <p:nvPr/>
        </p:nvSpPr>
        <p:spPr bwMode="auto">
          <a:xfrm flipV="1">
            <a:off x="3908302" y="3655344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3" name="Text Box 75"/>
          <p:cNvSpPr txBox="1">
            <a:spLocks noChangeArrowheads="1"/>
          </p:cNvSpPr>
          <p:nvPr/>
        </p:nvSpPr>
        <p:spPr bwMode="auto">
          <a:xfrm>
            <a:off x="3451102" y="4036344"/>
            <a:ext cx="838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dirty="0">
                <a:latin typeface="Times New Roman" panose="02020603050405020304" pitchFamily="18" charset="0"/>
              </a:rPr>
              <a:t>r</a:t>
            </a:r>
            <a:r>
              <a:rPr lang="en-US" altLang="en-US" sz="1600" dirty="0">
                <a:latin typeface="Times New Roman" panose="02020603050405020304" pitchFamily="18" charset="0"/>
              </a:rPr>
              <a:t> = </a:t>
            </a:r>
            <a:r>
              <a:rPr lang="en-US" altLang="en-US" sz="1600" b="1" dirty="0">
                <a:latin typeface="Times New Roman" panose="02020603050405020304" pitchFamily="18" charset="0"/>
              </a:rPr>
              <a:t>CP</a:t>
            </a:r>
          </a:p>
        </p:txBody>
      </p:sp>
      <p:grpSp>
        <p:nvGrpSpPr>
          <p:cNvPr id="84" name="Group 76"/>
          <p:cNvGrpSpPr>
            <a:grpSpLocks/>
          </p:cNvGrpSpPr>
          <p:nvPr/>
        </p:nvGrpSpPr>
        <p:grpSpPr bwMode="auto">
          <a:xfrm>
            <a:off x="5870452" y="5150769"/>
            <a:ext cx="152400" cy="152400"/>
            <a:chOff x="912" y="3072"/>
            <a:chExt cx="144" cy="144"/>
          </a:xfrm>
        </p:grpSpPr>
        <p:sp>
          <p:nvSpPr>
            <p:cNvPr id="85" name="Oval 77"/>
            <p:cNvSpPr>
              <a:spLocks noChangeArrowheads="1"/>
            </p:cNvSpPr>
            <p:nvPr/>
          </p:nvSpPr>
          <p:spPr bwMode="auto">
            <a:xfrm>
              <a:off x="912" y="3072"/>
              <a:ext cx="144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912" y="3120"/>
              <a:ext cx="14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7" name="Group 79"/>
          <p:cNvGrpSpPr>
            <a:grpSpLocks/>
          </p:cNvGrpSpPr>
          <p:nvPr/>
        </p:nvGrpSpPr>
        <p:grpSpPr bwMode="auto">
          <a:xfrm>
            <a:off x="3832102" y="5103144"/>
            <a:ext cx="1219200" cy="533400"/>
            <a:chOff x="720" y="2544"/>
            <a:chExt cx="768" cy="336"/>
          </a:xfrm>
        </p:grpSpPr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720" y="2544"/>
              <a:ext cx="768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grpSp>
          <p:nvGrpSpPr>
            <p:cNvPr id="89" name="Group 81"/>
            <p:cNvGrpSpPr>
              <a:grpSpLocks/>
            </p:cNvGrpSpPr>
            <p:nvPr/>
          </p:nvGrpSpPr>
          <p:grpSpPr bwMode="auto">
            <a:xfrm>
              <a:off x="816" y="2544"/>
              <a:ext cx="656" cy="308"/>
              <a:chOff x="528" y="624"/>
              <a:chExt cx="656" cy="308"/>
            </a:xfrm>
          </p:grpSpPr>
          <p:grpSp>
            <p:nvGrpSpPr>
              <p:cNvPr id="90" name="Group 82"/>
              <p:cNvGrpSpPr>
                <a:grpSpLocks/>
              </p:cNvGrpSpPr>
              <p:nvPr/>
            </p:nvGrpSpPr>
            <p:grpSpPr bwMode="auto">
              <a:xfrm>
                <a:off x="528" y="720"/>
                <a:ext cx="96" cy="96"/>
                <a:chOff x="912" y="3072"/>
                <a:chExt cx="144" cy="144"/>
              </a:xfrm>
            </p:grpSpPr>
            <p:sp>
              <p:nvSpPr>
                <p:cNvPr id="97" name="Oval 83"/>
                <p:cNvSpPr>
                  <a:spLocks noChangeArrowheads="1"/>
                </p:cNvSpPr>
                <p:nvPr/>
              </p:nvSpPr>
              <p:spPr bwMode="auto">
                <a:xfrm>
                  <a:off x="912" y="3072"/>
                  <a:ext cx="144" cy="14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IN" altLang="en-US"/>
                </a:p>
              </p:txBody>
            </p:sp>
            <p:sp>
              <p:nvSpPr>
                <p:cNvPr id="98" name="Line 84"/>
                <p:cNvSpPr>
                  <a:spLocks noChangeShapeType="1"/>
                </p:cNvSpPr>
                <p:nvPr/>
              </p:nvSpPr>
              <p:spPr bwMode="auto">
                <a:xfrm>
                  <a:off x="912" y="3120"/>
                  <a:ext cx="144" cy="4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1" name="Text Box 85"/>
              <p:cNvSpPr txBox="1">
                <a:spLocks noChangeArrowheads="1"/>
              </p:cNvSpPr>
              <p:nvPr/>
            </p:nvSpPr>
            <p:spPr bwMode="auto">
              <a:xfrm rot="-2810704">
                <a:off x="785" y="655"/>
                <a:ext cx="19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+</a:t>
                </a:r>
                <a:endParaRPr lang="en-US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" name="Text Box 86"/>
              <p:cNvSpPr txBox="1">
                <a:spLocks noChangeArrowheads="1"/>
              </p:cNvSpPr>
              <p:nvPr/>
            </p:nvSpPr>
            <p:spPr bwMode="auto">
              <a:xfrm>
                <a:off x="720" y="624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93" name="Line 87"/>
              <p:cNvSpPr>
                <a:spLocks noChangeShapeType="1"/>
              </p:cNvSpPr>
              <p:nvPr/>
            </p:nvSpPr>
            <p:spPr bwMode="auto">
              <a:xfrm>
                <a:off x="740" y="776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Text Box 88"/>
              <p:cNvSpPr txBox="1">
                <a:spLocks noChangeArrowheads="1"/>
              </p:cNvSpPr>
              <p:nvPr/>
            </p:nvSpPr>
            <p:spPr bwMode="auto">
              <a:xfrm>
                <a:off x="708" y="740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95" name="Text Box 89"/>
              <p:cNvSpPr txBox="1">
                <a:spLocks noChangeArrowheads="1"/>
              </p:cNvSpPr>
              <p:nvPr/>
            </p:nvSpPr>
            <p:spPr bwMode="auto">
              <a:xfrm>
                <a:off x="864" y="672"/>
                <a:ext cx="3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>
                    <a:latin typeface="Times New Roman" panose="02020603050405020304" pitchFamily="18" charset="0"/>
                  </a:rPr>
                  <a:t>360</a:t>
                </a:r>
                <a:r>
                  <a:rPr lang="en-US" altLang="en-US" sz="1400" baseline="300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96" name="Text Box 90"/>
              <p:cNvSpPr txBox="1">
                <a:spLocks noChangeArrowheads="1"/>
              </p:cNvSpPr>
              <p:nvPr/>
            </p:nvSpPr>
            <p:spPr bwMode="auto">
              <a:xfrm>
                <a:off x="588" y="680"/>
                <a:ext cx="26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1400" b="1" dirty="0">
                    <a:latin typeface="Times New Roman" panose="02020603050405020304" pitchFamily="18" charset="0"/>
                  </a:rPr>
                  <a:t> =  </a:t>
                </a:r>
              </a:p>
            </p:txBody>
          </p:sp>
        </p:grpSp>
      </p:grpSp>
      <p:grpSp>
        <p:nvGrpSpPr>
          <p:cNvPr id="99" name="Group 91"/>
          <p:cNvGrpSpPr>
            <a:grpSpLocks/>
          </p:cNvGrpSpPr>
          <p:nvPr/>
        </p:nvGrpSpPr>
        <p:grpSpPr bwMode="auto">
          <a:xfrm>
            <a:off x="3768602" y="2601244"/>
            <a:ext cx="1682750" cy="1638300"/>
            <a:chOff x="1272" y="1272"/>
            <a:chExt cx="1060" cy="1032"/>
          </a:xfrm>
        </p:grpSpPr>
        <p:sp>
          <p:nvSpPr>
            <p:cNvPr id="100" name="Text Box 92"/>
            <p:cNvSpPr txBox="1">
              <a:spLocks noChangeArrowheads="1"/>
            </p:cNvSpPr>
            <p:nvPr/>
          </p:nvSpPr>
          <p:spPr bwMode="auto">
            <a:xfrm>
              <a:off x="1632" y="211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1" name="Text Box 93"/>
            <p:cNvSpPr txBox="1">
              <a:spLocks noChangeArrowheads="1"/>
            </p:cNvSpPr>
            <p:nvPr/>
          </p:nvSpPr>
          <p:spPr bwMode="auto">
            <a:xfrm>
              <a:off x="1296" y="1920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" name="Text Box 94"/>
            <p:cNvSpPr txBox="1">
              <a:spLocks noChangeArrowheads="1"/>
            </p:cNvSpPr>
            <p:nvPr/>
          </p:nvSpPr>
          <p:spPr bwMode="auto">
            <a:xfrm>
              <a:off x="1272" y="158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3" name="Text Box 95"/>
            <p:cNvSpPr txBox="1">
              <a:spLocks noChangeArrowheads="1"/>
            </p:cNvSpPr>
            <p:nvPr/>
          </p:nvSpPr>
          <p:spPr bwMode="auto">
            <a:xfrm>
              <a:off x="1520" y="1280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4" name="Text Box 96"/>
            <p:cNvSpPr txBox="1">
              <a:spLocks noChangeArrowheads="1"/>
            </p:cNvSpPr>
            <p:nvPr/>
          </p:nvSpPr>
          <p:spPr bwMode="auto">
            <a:xfrm>
              <a:off x="1840" y="1272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 5</a:t>
              </a:r>
            </a:p>
          </p:txBody>
        </p:sp>
        <p:sp>
          <p:nvSpPr>
            <p:cNvPr id="105" name="Text Box 97"/>
            <p:cNvSpPr txBox="1">
              <a:spLocks noChangeArrowheads="1"/>
            </p:cNvSpPr>
            <p:nvPr/>
          </p:nvSpPr>
          <p:spPr bwMode="auto">
            <a:xfrm>
              <a:off x="2112" y="153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06" name="Text Box 98"/>
            <p:cNvSpPr txBox="1">
              <a:spLocks noChangeArrowheads="1"/>
            </p:cNvSpPr>
            <p:nvPr/>
          </p:nvSpPr>
          <p:spPr bwMode="auto">
            <a:xfrm>
              <a:off x="2160" y="182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latin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107" name="Line 99"/>
          <p:cNvSpPr>
            <a:spLocks noChangeShapeType="1"/>
          </p:cNvSpPr>
          <p:nvPr/>
        </p:nvSpPr>
        <p:spPr bwMode="auto">
          <a:xfrm>
            <a:off x="3700340" y="2740944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8" name="Line 100"/>
          <p:cNvSpPr>
            <a:spLocks noChangeShapeType="1"/>
          </p:cNvSpPr>
          <p:nvPr/>
        </p:nvSpPr>
        <p:spPr bwMode="auto">
          <a:xfrm flipH="1" flipV="1">
            <a:off x="4589340" y="4188744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9" name="Text Box 101"/>
          <p:cNvSpPr txBox="1">
            <a:spLocks noChangeArrowheads="1"/>
          </p:cNvSpPr>
          <p:nvPr/>
        </p:nvSpPr>
        <p:spPr bwMode="auto">
          <a:xfrm>
            <a:off x="3027240" y="2290413"/>
            <a:ext cx="1096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 dirty="0">
                <a:latin typeface="Times New Roman" panose="02020603050405020304" pitchFamily="18" charset="0"/>
              </a:rPr>
              <a:t>Generating/</a:t>
            </a:r>
          </a:p>
          <a:p>
            <a:r>
              <a:rPr lang="en-US" altLang="en-US" sz="1200" b="1" dirty="0">
                <a:latin typeface="Times New Roman" panose="02020603050405020304" pitchFamily="18" charset="0"/>
              </a:rPr>
              <a:t>Rolling Circle</a:t>
            </a:r>
          </a:p>
        </p:txBody>
      </p:sp>
      <p:sp>
        <p:nvSpPr>
          <p:cNvPr id="110" name="Text Box 102"/>
          <p:cNvSpPr txBox="1">
            <a:spLocks noChangeArrowheads="1"/>
          </p:cNvSpPr>
          <p:nvPr/>
        </p:nvSpPr>
        <p:spPr bwMode="auto">
          <a:xfrm>
            <a:off x="3674940" y="4595144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latin typeface="Times New Roman" panose="02020603050405020304" pitchFamily="18" charset="0"/>
              </a:rPr>
              <a:t>Directing Circle</a:t>
            </a:r>
          </a:p>
        </p:txBody>
      </p:sp>
      <p:sp>
        <p:nvSpPr>
          <p:cNvPr id="112" name="Arc 103"/>
          <p:cNvSpPr>
            <a:spLocks/>
          </p:cNvSpPr>
          <p:nvPr/>
        </p:nvSpPr>
        <p:spPr bwMode="auto">
          <a:xfrm rot="19015998" flipH="1">
            <a:off x="3370140" y="3121944"/>
            <a:ext cx="533400" cy="5334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2" name="Freeform 121"/>
          <p:cNvSpPr/>
          <p:nvPr/>
        </p:nvSpPr>
        <p:spPr>
          <a:xfrm>
            <a:off x="4867143" y="2622740"/>
            <a:ext cx="2066299" cy="1311686"/>
          </a:xfrm>
          <a:custGeom>
            <a:avLst/>
            <a:gdLst>
              <a:gd name="connsiteX0" fmla="*/ 31759 w 2066299"/>
              <a:gd name="connsiteY0" fmla="*/ 1341672 h 1341672"/>
              <a:gd name="connsiteX1" fmla="*/ 1279 w 2066299"/>
              <a:gd name="connsiteY1" fmla="*/ 1067352 h 1341672"/>
              <a:gd name="connsiteX2" fmla="*/ 69859 w 2066299"/>
              <a:gd name="connsiteY2" fmla="*/ 686352 h 1341672"/>
              <a:gd name="connsiteX3" fmla="*/ 283219 w 2066299"/>
              <a:gd name="connsiteY3" fmla="*/ 290112 h 1341672"/>
              <a:gd name="connsiteX4" fmla="*/ 862339 w 2066299"/>
              <a:gd name="connsiteY4" fmla="*/ 91992 h 1341672"/>
              <a:gd name="connsiteX5" fmla="*/ 1441459 w 2066299"/>
              <a:gd name="connsiteY5" fmla="*/ 552 h 1341672"/>
              <a:gd name="connsiteX6" fmla="*/ 2066299 w 2066299"/>
              <a:gd name="connsiteY6" fmla="*/ 130092 h 1341672"/>
              <a:gd name="connsiteX0" fmla="*/ 31759 w 2066299"/>
              <a:gd name="connsiteY0" fmla="*/ 1341697 h 1341697"/>
              <a:gd name="connsiteX1" fmla="*/ 1279 w 2066299"/>
              <a:gd name="connsiteY1" fmla="*/ 1067377 h 1341697"/>
              <a:gd name="connsiteX2" fmla="*/ 69859 w 2066299"/>
              <a:gd name="connsiteY2" fmla="*/ 686377 h 1341697"/>
              <a:gd name="connsiteX3" fmla="*/ 336559 w 2066299"/>
              <a:gd name="connsiteY3" fmla="*/ 305377 h 1341697"/>
              <a:gd name="connsiteX4" fmla="*/ 862339 w 2066299"/>
              <a:gd name="connsiteY4" fmla="*/ 92017 h 1341697"/>
              <a:gd name="connsiteX5" fmla="*/ 1441459 w 2066299"/>
              <a:gd name="connsiteY5" fmla="*/ 577 h 1341697"/>
              <a:gd name="connsiteX6" fmla="*/ 2066299 w 2066299"/>
              <a:gd name="connsiteY6" fmla="*/ 130117 h 1341697"/>
              <a:gd name="connsiteX0" fmla="*/ 31759 w 2066299"/>
              <a:gd name="connsiteY0" fmla="*/ 1311729 h 1311729"/>
              <a:gd name="connsiteX1" fmla="*/ 1279 w 2066299"/>
              <a:gd name="connsiteY1" fmla="*/ 1037409 h 1311729"/>
              <a:gd name="connsiteX2" fmla="*/ 69859 w 2066299"/>
              <a:gd name="connsiteY2" fmla="*/ 656409 h 1311729"/>
              <a:gd name="connsiteX3" fmla="*/ 336559 w 2066299"/>
              <a:gd name="connsiteY3" fmla="*/ 275409 h 1311729"/>
              <a:gd name="connsiteX4" fmla="*/ 862339 w 2066299"/>
              <a:gd name="connsiteY4" fmla="*/ 62049 h 1311729"/>
              <a:gd name="connsiteX5" fmla="*/ 1456699 w 2066299"/>
              <a:gd name="connsiteY5" fmla="*/ 1089 h 1311729"/>
              <a:gd name="connsiteX6" fmla="*/ 2066299 w 2066299"/>
              <a:gd name="connsiteY6" fmla="*/ 100149 h 1311729"/>
              <a:gd name="connsiteX0" fmla="*/ 31759 w 2066299"/>
              <a:gd name="connsiteY0" fmla="*/ 1311686 h 1311686"/>
              <a:gd name="connsiteX1" fmla="*/ 1279 w 2066299"/>
              <a:gd name="connsiteY1" fmla="*/ 1037366 h 1311686"/>
              <a:gd name="connsiteX2" fmla="*/ 69859 w 2066299"/>
              <a:gd name="connsiteY2" fmla="*/ 656366 h 1311686"/>
              <a:gd name="connsiteX3" fmla="*/ 427999 w 2066299"/>
              <a:gd name="connsiteY3" fmla="*/ 267746 h 1311686"/>
              <a:gd name="connsiteX4" fmla="*/ 862339 w 2066299"/>
              <a:gd name="connsiteY4" fmla="*/ 62006 h 1311686"/>
              <a:gd name="connsiteX5" fmla="*/ 1456699 w 2066299"/>
              <a:gd name="connsiteY5" fmla="*/ 1046 h 1311686"/>
              <a:gd name="connsiteX6" fmla="*/ 2066299 w 2066299"/>
              <a:gd name="connsiteY6" fmla="*/ 100106 h 131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6299" h="1311686">
                <a:moveTo>
                  <a:pt x="31759" y="1311686"/>
                </a:moveTo>
                <a:cubicBezTo>
                  <a:pt x="13344" y="1229136"/>
                  <a:pt x="-5071" y="1146586"/>
                  <a:pt x="1279" y="1037366"/>
                </a:cubicBezTo>
                <a:cubicBezTo>
                  <a:pt x="7629" y="928146"/>
                  <a:pt x="-1261" y="784636"/>
                  <a:pt x="69859" y="656366"/>
                </a:cubicBezTo>
                <a:cubicBezTo>
                  <a:pt x="140979" y="528096"/>
                  <a:pt x="295919" y="366806"/>
                  <a:pt x="427999" y="267746"/>
                </a:cubicBezTo>
                <a:cubicBezTo>
                  <a:pt x="560079" y="168686"/>
                  <a:pt x="690889" y="106456"/>
                  <a:pt x="862339" y="62006"/>
                </a:cubicBezTo>
                <a:cubicBezTo>
                  <a:pt x="1033789" y="17556"/>
                  <a:pt x="1256039" y="-5304"/>
                  <a:pt x="1456699" y="1046"/>
                </a:cubicBezTo>
                <a:cubicBezTo>
                  <a:pt x="1657359" y="7396"/>
                  <a:pt x="1854209" y="38511"/>
                  <a:pt x="2066299" y="1001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Box 68"/>
          <p:cNvSpPr txBox="1">
            <a:spLocks noChangeArrowheads="1"/>
          </p:cNvSpPr>
          <p:nvPr/>
        </p:nvSpPr>
        <p:spPr bwMode="auto">
          <a:xfrm>
            <a:off x="7280658" y="5217444"/>
            <a:ext cx="3433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Times New Roman" panose="02020603050405020304" pitchFamily="18" charset="0"/>
              </a:rPr>
              <a:t>P'</a:t>
            </a:r>
          </a:p>
        </p:txBody>
      </p:sp>
      <p:sp>
        <p:nvSpPr>
          <p:cNvPr id="124" name="Freeform 123"/>
          <p:cNvSpPr/>
          <p:nvPr/>
        </p:nvSpPr>
        <p:spPr>
          <a:xfrm rot="2288258" flipH="1">
            <a:off x="6266135" y="3092427"/>
            <a:ext cx="2076761" cy="1596512"/>
          </a:xfrm>
          <a:custGeom>
            <a:avLst/>
            <a:gdLst>
              <a:gd name="connsiteX0" fmla="*/ 31759 w 2066299"/>
              <a:gd name="connsiteY0" fmla="*/ 1341672 h 1341672"/>
              <a:gd name="connsiteX1" fmla="*/ 1279 w 2066299"/>
              <a:gd name="connsiteY1" fmla="*/ 1067352 h 1341672"/>
              <a:gd name="connsiteX2" fmla="*/ 69859 w 2066299"/>
              <a:gd name="connsiteY2" fmla="*/ 686352 h 1341672"/>
              <a:gd name="connsiteX3" fmla="*/ 283219 w 2066299"/>
              <a:gd name="connsiteY3" fmla="*/ 290112 h 1341672"/>
              <a:gd name="connsiteX4" fmla="*/ 862339 w 2066299"/>
              <a:gd name="connsiteY4" fmla="*/ 91992 h 1341672"/>
              <a:gd name="connsiteX5" fmla="*/ 1441459 w 2066299"/>
              <a:gd name="connsiteY5" fmla="*/ 552 h 1341672"/>
              <a:gd name="connsiteX6" fmla="*/ 2066299 w 2066299"/>
              <a:gd name="connsiteY6" fmla="*/ 130092 h 1341672"/>
              <a:gd name="connsiteX0" fmla="*/ 31759 w 2066299"/>
              <a:gd name="connsiteY0" fmla="*/ 1341697 h 1341697"/>
              <a:gd name="connsiteX1" fmla="*/ 1279 w 2066299"/>
              <a:gd name="connsiteY1" fmla="*/ 1067377 h 1341697"/>
              <a:gd name="connsiteX2" fmla="*/ 69859 w 2066299"/>
              <a:gd name="connsiteY2" fmla="*/ 686377 h 1341697"/>
              <a:gd name="connsiteX3" fmla="*/ 336559 w 2066299"/>
              <a:gd name="connsiteY3" fmla="*/ 305377 h 1341697"/>
              <a:gd name="connsiteX4" fmla="*/ 862339 w 2066299"/>
              <a:gd name="connsiteY4" fmla="*/ 92017 h 1341697"/>
              <a:gd name="connsiteX5" fmla="*/ 1441459 w 2066299"/>
              <a:gd name="connsiteY5" fmla="*/ 577 h 1341697"/>
              <a:gd name="connsiteX6" fmla="*/ 2066299 w 2066299"/>
              <a:gd name="connsiteY6" fmla="*/ 130117 h 1341697"/>
              <a:gd name="connsiteX0" fmla="*/ 31759 w 2066299"/>
              <a:gd name="connsiteY0" fmla="*/ 1311729 h 1311729"/>
              <a:gd name="connsiteX1" fmla="*/ 1279 w 2066299"/>
              <a:gd name="connsiteY1" fmla="*/ 1037409 h 1311729"/>
              <a:gd name="connsiteX2" fmla="*/ 69859 w 2066299"/>
              <a:gd name="connsiteY2" fmla="*/ 656409 h 1311729"/>
              <a:gd name="connsiteX3" fmla="*/ 336559 w 2066299"/>
              <a:gd name="connsiteY3" fmla="*/ 275409 h 1311729"/>
              <a:gd name="connsiteX4" fmla="*/ 862339 w 2066299"/>
              <a:gd name="connsiteY4" fmla="*/ 62049 h 1311729"/>
              <a:gd name="connsiteX5" fmla="*/ 1456699 w 2066299"/>
              <a:gd name="connsiteY5" fmla="*/ 1089 h 1311729"/>
              <a:gd name="connsiteX6" fmla="*/ 2066299 w 2066299"/>
              <a:gd name="connsiteY6" fmla="*/ 100149 h 1311729"/>
              <a:gd name="connsiteX0" fmla="*/ 31759 w 2066299"/>
              <a:gd name="connsiteY0" fmla="*/ 1311686 h 1311686"/>
              <a:gd name="connsiteX1" fmla="*/ 1279 w 2066299"/>
              <a:gd name="connsiteY1" fmla="*/ 1037366 h 1311686"/>
              <a:gd name="connsiteX2" fmla="*/ 69859 w 2066299"/>
              <a:gd name="connsiteY2" fmla="*/ 656366 h 1311686"/>
              <a:gd name="connsiteX3" fmla="*/ 427999 w 2066299"/>
              <a:gd name="connsiteY3" fmla="*/ 267746 h 1311686"/>
              <a:gd name="connsiteX4" fmla="*/ 862339 w 2066299"/>
              <a:gd name="connsiteY4" fmla="*/ 62006 h 1311686"/>
              <a:gd name="connsiteX5" fmla="*/ 1456699 w 2066299"/>
              <a:gd name="connsiteY5" fmla="*/ 1046 h 1311686"/>
              <a:gd name="connsiteX6" fmla="*/ 2066299 w 2066299"/>
              <a:gd name="connsiteY6" fmla="*/ 100106 h 131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6299" h="1311686">
                <a:moveTo>
                  <a:pt x="31759" y="1311686"/>
                </a:moveTo>
                <a:cubicBezTo>
                  <a:pt x="13344" y="1229136"/>
                  <a:pt x="-5071" y="1146586"/>
                  <a:pt x="1279" y="1037366"/>
                </a:cubicBezTo>
                <a:cubicBezTo>
                  <a:pt x="7629" y="928146"/>
                  <a:pt x="-1261" y="784636"/>
                  <a:pt x="69859" y="656366"/>
                </a:cubicBezTo>
                <a:cubicBezTo>
                  <a:pt x="140979" y="528096"/>
                  <a:pt x="295919" y="366806"/>
                  <a:pt x="427999" y="267746"/>
                </a:cubicBezTo>
                <a:cubicBezTo>
                  <a:pt x="560079" y="168686"/>
                  <a:pt x="690889" y="106456"/>
                  <a:pt x="862339" y="62006"/>
                </a:cubicBezTo>
                <a:cubicBezTo>
                  <a:pt x="1033789" y="17556"/>
                  <a:pt x="1256039" y="-5304"/>
                  <a:pt x="1456699" y="1046"/>
                </a:cubicBezTo>
                <a:cubicBezTo>
                  <a:pt x="1657359" y="7396"/>
                  <a:pt x="1854209" y="38511"/>
                  <a:pt x="2066299" y="100106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47"/>
          <p:cNvSpPr>
            <a:spLocks noChangeAspect="1" noChangeArrowheads="1"/>
          </p:cNvSpPr>
          <p:nvPr/>
        </p:nvSpPr>
        <p:spPr bwMode="auto">
          <a:xfrm>
            <a:off x="4822702" y="369979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7" name="Oval 48"/>
          <p:cNvSpPr>
            <a:spLocks noChangeAspect="1" noChangeArrowheads="1"/>
          </p:cNvSpPr>
          <p:nvPr/>
        </p:nvSpPr>
        <p:spPr bwMode="auto">
          <a:xfrm>
            <a:off x="4937002" y="316004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8" name="Oval 49"/>
          <p:cNvSpPr>
            <a:spLocks noChangeAspect="1" noChangeArrowheads="1"/>
          </p:cNvSpPr>
          <p:nvPr/>
        </p:nvSpPr>
        <p:spPr bwMode="auto">
          <a:xfrm>
            <a:off x="5805366" y="2626101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59" name="Oval 50"/>
          <p:cNvSpPr>
            <a:spLocks noChangeAspect="1" noChangeArrowheads="1"/>
          </p:cNvSpPr>
          <p:nvPr/>
        </p:nvSpPr>
        <p:spPr bwMode="auto">
          <a:xfrm>
            <a:off x="6880102" y="266474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0" name="Oval 51"/>
          <p:cNvSpPr>
            <a:spLocks noChangeAspect="1" noChangeArrowheads="1"/>
          </p:cNvSpPr>
          <p:nvPr/>
        </p:nvSpPr>
        <p:spPr bwMode="auto">
          <a:xfrm>
            <a:off x="7946902" y="352199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1" name="Oval 52"/>
          <p:cNvSpPr>
            <a:spLocks noChangeAspect="1" noChangeArrowheads="1"/>
          </p:cNvSpPr>
          <p:nvPr/>
        </p:nvSpPr>
        <p:spPr bwMode="auto">
          <a:xfrm>
            <a:off x="8051257" y="434641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62" name="Oval 53"/>
          <p:cNvSpPr>
            <a:spLocks noChangeAspect="1" noChangeArrowheads="1"/>
          </p:cNvSpPr>
          <p:nvPr/>
        </p:nvSpPr>
        <p:spPr bwMode="auto">
          <a:xfrm>
            <a:off x="7718302" y="4950744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1" name="Content Placeholder 5"/>
          <p:cNvSpPr txBox="1">
            <a:spLocks/>
          </p:cNvSpPr>
          <p:nvPr/>
        </p:nvSpPr>
        <p:spPr bwMode="auto">
          <a:xfrm>
            <a:off x="0" y="1165050"/>
            <a:ext cx="2931370" cy="396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Tangent and Normal to the Epicycloid</a:t>
            </a:r>
          </a:p>
          <a:p>
            <a:pPr lvl="1"/>
            <a:r>
              <a:rPr lang="en-US" sz="1400" dirty="0"/>
              <a:t>Mark point Q  as given.</a:t>
            </a:r>
          </a:p>
          <a:p>
            <a:pPr lvl="1"/>
            <a:r>
              <a:rPr lang="en-US" sz="1400" dirty="0"/>
              <a:t>From Q, cut the point on locus of C (C-C12) as R with radius RQ = CP'.</a:t>
            </a:r>
          </a:p>
          <a:p>
            <a:pPr lvl="1"/>
            <a:r>
              <a:rPr lang="en-US" sz="1400" dirty="0"/>
              <a:t>From this point R, join the </a:t>
            </a:r>
            <a:r>
              <a:rPr lang="en-US" sz="1400" dirty="0" err="1"/>
              <a:t>centre</a:t>
            </a:r>
            <a:r>
              <a:rPr lang="en-US" sz="1400" dirty="0"/>
              <a:t> of the circle O. The line cuts the directing circle at N</a:t>
            </a:r>
          </a:p>
          <a:p>
            <a:pPr lvl="1"/>
            <a:r>
              <a:rPr lang="en-US" sz="1400" dirty="0"/>
              <a:t>Join N with Q. This will be normal to epicycloid.</a:t>
            </a:r>
          </a:p>
          <a:p>
            <a:pPr lvl="1"/>
            <a:r>
              <a:rPr lang="en-US" sz="1400" dirty="0"/>
              <a:t>Draw a line at right angle to normal to get tangent to epicycloid.</a:t>
            </a:r>
          </a:p>
        </p:txBody>
      </p:sp>
      <p:sp>
        <p:nvSpPr>
          <p:cNvPr id="118" name="Oval 117"/>
          <p:cNvSpPr>
            <a:spLocks/>
          </p:cNvSpPr>
          <p:nvPr/>
        </p:nvSpPr>
        <p:spPr>
          <a:xfrm>
            <a:off x="6720674" y="2617140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/>
          <p:cNvSpPr txBox="1">
            <a:spLocks noChangeArrowheads="1"/>
          </p:cNvSpPr>
          <p:nvPr/>
        </p:nvSpPr>
        <p:spPr bwMode="auto">
          <a:xfrm>
            <a:off x="6653792" y="2318231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338232" y="3062823"/>
            <a:ext cx="90065" cy="247372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81" idx="4"/>
          </p:cNvCxnSpPr>
          <p:nvPr/>
        </p:nvCxnSpPr>
        <p:spPr>
          <a:xfrm flipH="1">
            <a:off x="5721243" y="3210224"/>
            <a:ext cx="657259" cy="242632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</p:cNvCxnSpPr>
          <p:nvPr/>
        </p:nvCxnSpPr>
        <p:spPr>
          <a:xfrm flipV="1">
            <a:off x="6226102" y="2011280"/>
            <a:ext cx="944417" cy="1789408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987200" y="2355843"/>
            <a:ext cx="1775222" cy="692104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76"/>
          <p:cNvSpPr txBox="1">
            <a:spLocks noChangeArrowheads="1"/>
          </p:cNvSpPr>
          <p:nvPr/>
        </p:nvSpPr>
        <p:spPr bwMode="auto">
          <a:xfrm rot="17798640">
            <a:off x="6654594" y="1869359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29" name="Text Box 76"/>
          <p:cNvSpPr txBox="1">
            <a:spLocks noChangeArrowheads="1"/>
          </p:cNvSpPr>
          <p:nvPr/>
        </p:nvSpPr>
        <p:spPr bwMode="auto">
          <a:xfrm rot="1188866">
            <a:off x="7104101" y="2575632"/>
            <a:ext cx="760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Tangent</a:t>
            </a:r>
          </a:p>
        </p:txBody>
      </p:sp>
      <p:cxnSp>
        <p:nvCxnSpPr>
          <p:cNvPr id="130" name="Straight Arrow Connector 129"/>
          <p:cNvCxnSpPr>
            <a:cxnSpLocks noChangeAspect="1"/>
          </p:cNvCxnSpPr>
          <p:nvPr/>
        </p:nvCxnSpPr>
        <p:spPr>
          <a:xfrm flipH="1">
            <a:off x="6368074" y="2685122"/>
            <a:ext cx="432000" cy="51347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6330151" y="277388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6073702" y="3500727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43198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  <p:bldP spid="128" grpId="0"/>
      <p:bldP spid="129" grpId="0"/>
      <p:bldP spid="131" grpId="0"/>
      <p:bldP spid="1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23511"/>
            <a:ext cx="8229600" cy="1015663"/>
          </a:xfrm>
        </p:spPr>
        <p:txBody>
          <a:bodyPr/>
          <a:lstStyle/>
          <a:p>
            <a:r>
              <a:rPr lang="en-IN" sz="2000" b="1" dirty="0"/>
              <a:t>A circle of diameter 40 mm rolls inside another circle of radius 60 mm. Draw the hypocycloid traced by a point on the rolling circle initially in contact with the directing circle for one revolution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3911"/>
            <a:ext cx="8229600" cy="477054"/>
          </a:xfrm>
        </p:spPr>
        <p:txBody>
          <a:bodyPr/>
          <a:lstStyle/>
          <a:p>
            <a:r>
              <a:rPr lang="en-US" dirty="0"/>
              <a:t>Construction of Hypocycloid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2F53F-7AE5-4973-B54E-2DB46515C0B3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11" name="Content Placeholder 5"/>
          <p:cNvSpPr txBox="1">
            <a:spLocks/>
          </p:cNvSpPr>
          <p:nvPr/>
        </p:nvSpPr>
        <p:spPr bwMode="auto">
          <a:xfrm>
            <a:off x="-299358" y="2732863"/>
            <a:ext cx="3978729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73050" indent="-2730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80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9763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85000"/>
              <a:buFont typeface="Wingdings" pitchFamily="2" charset="2"/>
              <a:buChar char="v"/>
              <a:defRPr sz="20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914400" indent="-246063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187450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Tx/>
              <a:buSzPct val="65000"/>
              <a:buFont typeface="Wingdings 2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just" rtl="0" eaLnBrk="0" fontAlgn="base" hangingPunct="0">
              <a:spcBef>
                <a:spcPts val="600"/>
              </a:spcBef>
              <a:spcAft>
                <a:spcPts val="300"/>
              </a:spcAft>
              <a:buClr>
                <a:srgbClr val="FF0000"/>
              </a:buClr>
              <a:buSzPct val="65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Calculate the subtended angle: </a:t>
            </a:r>
            <a:br>
              <a:rPr lang="en-US" sz="1600" dirty="0"/>
            </a:br>
            <a:r>
              <a:rPr lang="en-US" sz="1600" dirty="0">
                <a:sym typeface="Symbol" panose="05050102010706020507" pitchFamily="18" charset="2"/>
              </a:rPr>
              <a:t> = (r / R) x 360° = (20/60) x 360° = 120°</a:t>
            </a:r>
          </a:p>
          <a:p>
            <a:pPr lvl="1"/>
            <a:r>
              <a:rPr lang="en-US" sz="1600" dirty="0"/>
              <a:t>With O as a </a:t>
            </a:r>
            <a:r>
              <a:rPr lang="en-US" sz="1600" dirty="0" err="1"/>
              <a:t>centre</a:t>
            </a:r>
            <a:r>
              <a:rPr lang="en-US" sz="1600" dirty="0"/>
              <a:t> and radius = 60 mm, draw the directing arc P'–P", which gives included angle 120°.</a:t>
            </a:r>
          </a:p>
          <a:p>
            <a:pPr lvl="1"/>
            <a:r>
              <a:rPr lang="en-US" sz="1600" dirty="0"/>
              <a:t>Produce OP' and locate C on it such that CP' = radius of generating circle = 20 mm. With C as </a:t>
            </a:r>
            <a:r>
              <a:rPr lang="en-US" sz="1600" dirty="0" err="1"/>
              <a:t>centre</a:t>
            </a:r>
            <a:r>
              <a:rPr lang="en-US" sz="1600" dirty="0"/>
              <a:t> and radius = CP', draw a circle.</a:t>
            </a:r>
          </a:p>
          <a:p>
            <a:pPr lvl="1"/>
            <a:r>
              <a:rPr lang="en-US" sz="1600" b="1" dirty="0"/>
              <a:t>Remaining steps are same as that for epicycloid discussed before</a:t>
            </a:r>
            <a:r>
              <a:rPr lang="en-US" sz="1600" dirty="0"/>
              <a:t>.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6"/>
          <a:stretch>
            <a:fillRect/>
          </a:stretch>
        </p:blipFill>
        <p:spPr bwMode="auto">
          <a:xfrm>
            <a:off x="3679371" y="2732863"/>
            <a:ext cx="5446171" cy="299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96509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 flipH="1">
            <a:off x="2954338" y="4565650"/>
            <a:ext cx="2741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5491163" y="4719638"/>
            <a:ext cx="585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O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879725" y="460057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b="1"/>
              <a:t>P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103563" y="5594350"/>
            <a:ext cx="4484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 = Radius of directing circle = 60 mm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H="1">
            <a:off x="2949575" y="45656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748088" y="4572000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b="1"/>
              <a:t>C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109425" y="5929754"/>
            <a:ext cx="4484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= Radius of generating circle = 20 mm</a:t>
            </a:r>
          </a:p>
        </p:txBody>
      </p:sp>
      <p:sp>
        <p:nvSpPr>
          <p:cNvPr id="37897" name="Arc 9"/>
          <p:cNvSpPr>
            <a:spLocks/>
          </p:cNvSpPr>
          <p:nvPr/>
        </p:nvSpPr>
        <p:spPr bwMode="auto">
          <a:xfrm rot="5400000" flipH="1" flipV="1">
            <a:off x="3691732" y="1088231"/>
            <a:ext cx="2741612" cy="4213225"/>
          </a:xfrm>
          <a:custGeom>
            <a:avLst/>
            <a:gdLst>
              <a:gd name="T0" fmla="*/ 0 w 21600"/>
              <a:gd name="T1" fmla="*/ 0 h 33193"/>
              <a:gd name="T2" fmla="*/ 2313235 w 21600"/>
              <a:gd name="T3" fmla="*/ 4213225 h 33193"/>
              <a:gd name="T4" fmla="*/ 0 w 21600"/>
              <a:gd name="T5" fmla="*/ 2741712 h 33193"/>
              <a:gd name="T6" fmla="*/ 0 60000 65536"/>
              <a:gd name="T7" fmla="*/ 0 60000 65536"/>
              <a:gd name="T8" fmla="*/ 0 60000 65536"/>
              <a:gd name="T9" fmla="*/ 0 w 21600"/>
              <a:gd name="T10" fmla="*/ 0 h 33193"/>
              <a:gd name="T11" fmla="*/ 21600 w 21600"/>
              <a:gd name="T12" fmla="*/ 33193 h 33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319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06"/>
                  <a:pt x="20429" y="29728"/>
                  <a:pt x="18225" y="33193"/>
                </a:cubicBezTo>
              </a:path>
              <a:path w="21600" h="3319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06"/>
                  <a:pt x="20429" y="29728"/>
                  <a:pt x="18225" y="33193"/>
                </a:cubicBezTo>
                <a:lnTo>
                  <a:pt x="0" y="21600"/>
                </a:lnTo>
                <a:close/>
              </a:path>
            </a:pathLst>
          </a:cu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954338" y="3654425"/>
            <a:ext cx="1828800" cy="1828800"/>
            <a:chOff x="876" y="1224"/>
            <a:chExt cx="1152" cy="1152"/>
          </a:xfrm>
        </p:grpSpPr>
        <p:sp>
          <p:nvSpPr>
            <p:cNvPr id="21604" name="AutoShape 11"/>
            <p:cNvSpPr>
              <a:spLocks noChangeArrowheads="1"/>
            </p:cNvSpPr>
            <p:nvPr/>
          </p:nvSpPr>
          <p:spPr bwMode="auto">
            <a:xfrm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605" name="AutoShape 12"/>
            <p:cNvSpPr>
              <a:spLocks noChangeArrowheads="1"/>
            </p:cNvSpPr>
            <p:nvPr/>
          </p:nvSpPr>
          <p:spPr bwMode="auto">
            <a:xfrm rot="1800000"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606" name="AutoShape 13"/>
            <p:cNvSpPr>
              <a:spLocks noChangeArrowheads="1"/>
            </p:cNvSpPr>
            <p:nvPr/>
          </p:nvSpPr>
          <p:spPr bwMode="auto">
            <a:xfrm rot="3600000"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37902" name="Arc 14"/>
          <p:cNvSpPr>
            <a:spLocks/>
          </p:cNvSpPr>
          <p:nvPr/>
        </p:nvSpPr>
        <p:spPr bwMode="auto">
          <a:xfrm>
            <a:off x="2967038" y="4098925"/>
            <a:ext cx="101600" cy="466725"/>
          </a:xfrm>
          <a:custGeom>
            <a:avLst/>
            <a:gdLst>
              <a:gd name="T0" fmla="*/ 0 w 4710"/>
              <a:gd name="T1" fmla="*/ 0 h 21600"/>
              <a:gd name="T2" fmla="*/ 1019793045 w 4710"/>
              <a:gd name="T3" fmla="*/ 113352961 h 21600"/>
              <a:gd name="T4" fmla="*/ 0 w 4710"/>
              <a:gd name="T5" fmla="*/ 2147483647 h 21600"/>
              <a:gd name="T6" fmla="*/ 0 60000 65536"/>
              <a:gd name="T7" fmla="*/ 0 60000 65536"/>
              <a:gd name="T8" fmla="*/ 0 60000 65536"/>
              <a:gd name="T9" fmla="*/ 0 w 4710"/>
              <a:gd name="T10" fmla="*/ 0 h 21600"/>
              <a:gd name="T11" fmla="*/ 4710 w 471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0" h="21600" fill="none" extrusionOk="0">
                <a:moveTo>
                  <a:pt x="-1" y="0"/>
                </a:moveTo>
                <a:cubicBezTo>
                  <a:pt x="1584" y="0"/>
                  <a:pt x="3163" y="174"/>
                  <a:pt x="4710" y="519"/>
                </a:cubicBezTo>
              </a:path>
              <a:path w="4710" h="21600" stroke="0" extrusionOk="0">
                <a:moveTo>
                  <a:pt x="-1" y="0"/>
                </a:moveTo>
                <a:cubicBezTo>
                  <a:pt x="1584" y="0"/>
                  <a:pt x="3163" y="174"/>
                  <a:pt x="4710" y="51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3" name="Arc 15"/>
          <p:cNvSpPr>
            <a:spLocks/>
          </p:cNvSpPr>
          <p:nvPr/>
        </p:nvSpPr>
        <p:spPr bwMode="auto">
          <a:xfrm>
            <a:off x="3006725" y="3635375"/>
            <a:ext cx="180975" cy="463550"/>
          </a:xfrm>
          <a:custGeom>
            <a:avLst/>
            <a:gdLst>
              <a:gd name="T0" fmla="*/ 570717543 w 8381"/>
              <a:gd name="T1" fmla="*/ 0 h 21440"/>
              <a:gd name="T2" fmla="*/ 1822161309 w 8381"/>
              <a:gd name="T3" fmla="*/ 334768956 h 21440"/>
              <a:gd name="T4" fmla="*/ 0 w 8381"/>
              <a:gd name="T5" fmla="*/ 2147483647 h 21440"/>
              <a:gd name="T6" fmla="*/ 0 60000 65536"/>
              <a:gd name="T7" fmla="*/ 0 60000 65536"/>
              <a:gd name="T8" fmla="*/ 0 60000 65536"/>
              <a:gd name="T9" fmla="*/ 0 w 8381"/>
              <a:gd name="T10" fmla="*/ 0 h 21440"/>
              <a:gd name="T11" fmla="*/ 8381 w 8381"/>
              <a:gd name="T12" fmla="*/ 21440 h 2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81" h="21440" fill="none" extrusionOk="0">
                <a:moveTo>
                  <a:pt x="2624" y="0"/>
                </a:moveTo>
                <a:cubicBezTo>
                  <a:pt x="4605" y="242"/>
                  <a:pt x="6542" y="758"/>
                  <a:pt x="8380" y="1532"/>
                </a:cubicBezTo>
              </a:path>
              <a:path w="8381" h="21440" stroke="0" extrusionOk="0">
                <a:moveTo>
                  <a:pt x="2624" y="0"/>
                </a:moveTo>
                <a:cubicBezTo>
                  <a:pt x="4605" y="242"/>
                  <a:pt x="6542" y="758"/>
                  <a:pt x="8380" y="1532"/>
                </a:cubicBezTo>
                <a:lnTo>
                  <a:pt x="0" y="21440"/>
                </a:lnTo>
                <a:lnTo>
                  <a:pt x="262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4" name="Arc 16"/>
          <p:cNvSpPr>
            <a:spLocks/>
          </p:cNvSpPr>
          <p:nvPr/>
        </p:nvSpPr>
        <p:spPr bwMode="auto">
          <a:xfrm>
            <a:off x="3124200" y="3205163"/>
            <a:ext cx="263525" cy="442912"/>
          </a:xfrm>
          <a:custGeom>
            <a:avLst/>
            <a:gdLst>
              <a:gd name="T0" fmla="*/ 1500517052 w 12201"/>
              <a:gd name="T1" fmla="*/ 0 h 20470"/>
              <a:gd name="T2" fmla="*/ 2147483647 w 12201"/>
              <a:gd name="T3" fmla="*/ 579948648 h 20470"/>
              <a:gd name="T4" fmla="*/ 0 w 12201"/>
              <a:gd name="T5" fmla="*/ 2147483647 h 20470"/>
              <a:gd name="T6" fmla="*/ 0 60000 65536"/>
              <a:gd name="T7" fmla="*/ 0 60000 65536"/>
              <a:gd name="T8" fmla="*/ 0 60000 65536"/>
              <a:gd name="T9" fmla="*/ 0 w 12201"/>
              <a:gd name="T10" fmla="*/ 0 h 20470"/>
              <a:gd name="T11" fmla="*/ 12201 w 12201"/>
              <a:gd name="T12" fmla="*/ 20470 h 20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201" h="20470" fill="none" extrusionOk="0">
                <a:moveTo>
                  <a:pt x="6894" y="0"/>
                </a:moveTo>
                <a:cubicBezTo>
                  <a:pt x="8776" y="633"/>
                  <a:pt x="10562" y="1524"/>
                  <a:pt x="12201" y="2645"/>
                </a:cubicBezTo>
              </a:path>
              <a:path w="12201" h="20470" stroke="0" extrusionOk="0">
                <a:moveTo>
                  <a:pt x="6894" y="0"/>
                </a:moveTo>
                <a:cubicBezTo>
                  <a:pt x="8776" y="633"/>
                  <a:pt x="10562" y="1524"/>
                  <a:pt x="12201" y="2645"/>
                </a:cubicBezTo>
                <a:lnTo>
                  <a:pt x="0" y="20470"/>
                </a:lnTo>
                <a:lnTo>
                  <a:pt x="689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5" name="Arc 17"/>
          <p:cNvSpPr>
            <a:spLocks/>
          </p:cNvSpPr>
          <p:nvPr/>
        </p:nvSpPr>
        <p:spPr bwMode="auto">
          <a:xfrm>
            <a:off x="3319463" y="2806700"/>
            <a:ext cx="315912" cy="415925"/>
          </a:xfrm>
          <a:custGeom>
            <a:avLst/>
            <a:gdLst>
              <a:gd name="T0" fmla="*/ 2147483647 w 14593"/>
              <a:gd name="T1" fmla="*/ 0 h 19232"/>
              <a:gd name="T2" fmla="*/ 2147483647 w 14593"/>
              <a:gd name="T3" fmla="*/ 723434646 h 19232"/>
              <a:gd name="T4" fmla="*/ 0 w 14593"/>
              <a:gd name="T5" fmla="*/ 2147483647 h 19232"/>
              <a:gd name="T6" fmla="*/ 0 60000 65536"/>
              <a:gd name="T7" fmla="*/ 0 60000 65536"/>
              <a:gd name="T8" fmla="*/ 0 60000 65536"/>
              <a:gd name="T9" fmla="*/ 0 w 14593"/>
              <a:gd name="T10" fmla="*/ 0 h 19232"/>
              <a:gd name="T11" fmla="*/ 14593 w 14593"/>
              <a:gd name="T12" fmla="*/ 19232 h 192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93" h="19232" fill="none" extrusionOk="0">
                <a:moveTo>
                  <a:pt x="9833" y="0"/>
                </a:moveTo>
                <a:cubicBezTo>
                  <a:pt x="11561" y="883"/>
                  <a:pt x="13162" y="1996"/>
                  <a:pt x="14592" y="3307"/>
                </a:cubicBezTo>
              </a:path>
              <a:path w="14593" h="19232" stroke="0" extrusionOk="0">
                <a:moveTo>
                  <a:pt x="9833" y="0"/>
                </a:moveTo>
                <a:cubicBezTo>
                  <a:pt x="11561" y="883"/>
                  <a:pt x="13162" y="1996"/>
                  <a:pt x="14592" y="3307"/>
                </a:cubicBezTo>
                <a:lnTo>
                  <a:pt x="0" y="19232"/>
                </a:lnTo>
                <a:lnTo>
                  <a:pt x="9833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6" name="Arc 18"/>
          <p:cNvSpPr>
            <a:spLocks/>
          </p:cNvSpPr>
          <p:nvPr/>
        </p:nvSpPr>
        <p:spPr bwMode="auto">
          <a:xfrm>
            <a:off x="3581400" y="2471738"/>
            <a:ext cx="371475" cy="365125"/>
          </a:xfrm>
          <a:custGeom>
            <a:avLst/>
            <a:gdLst>
              <a:gd name="T0" fmla="*/ 2147483647 w 17158"/>
              <a:gd name="T1" fmla="*/ 0 h 16931"/>
              <a:gd name="T2" fmla="*/ 2147483647 w 17158"/>
              <a:gd name="T3" fmla="*/ 824059090 h 16931"/>
              <a:gd name="T4" fmla="*/ 0 w 17158"/>
              <a:gd name="T5" fmla="*/ 2147483647 h 16931"/>
              <a:gd name="T6" fmla="*/ 0 60000 65536"/>
              <a:gd name="T7" fmla="*/ 0 60000 65536"/>
              <a:gd name="T8" fmla="*/ 0 60000 65536"/>
              <a:gd name="T9" fmla="*/ 0 w 17158"/>
              <a:gd name="T10" fmla="*/ 0 h 16931"/>
              <a:gd name="T11" fmla="*/ 17158 w 17158"/>
              <a:gd name="T12" fmla="*/ 16931 h 169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158" h="16931" fill="none" extrusionOk="0">
                <a:moveTo>
                  <a:pt x="13412" y="0"/>
                </a:moveTo>
                <a:cubicBezTo>
                  <a:pt x="14814" y="1110"/>
                  <a:pt x="16072" y="2389"/>
                  <a:pt x="17158" y="3809"/>
                </a:cubicBezTo>
              </a:path>
              <a:path w="17158" h="16931" stroke="0" extrusionOk="0">
                <a:moveTo>
                  <a:pt x="13412" y="0"/>
                </a:moveTo>
                <a:cubicBezTo>
                  <a:pt x="14814" y="1110"/>
                  <a:pt x="16072" y="2389"/>
                  <a:pt x="17158" y="3809"/>
                </a:cubicBezTo>
                <a:lnTo>
                  <a:pt x="0" y="16931"/>
                </a:lnTo>
                <a:lnTo>
                  <a:pt x="1341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7" name="Arc 19"/>
          <p:cNvSpPr>
            <a:spLocks/>
          </p:cNvSpPr>
          <p:nvPr/>
        </p:nvSpPr>
        <p:spPr bwMode="auto">
          <a:xfrm>
            <a:off x="3905250" y="2181225"/>
            <a:ext cx="412750" cy="320675"/>
          </a:xfrm>
          <a:custGeom>
            <a:avLst/>
            <a:gdLst>
              <a:gd name="T0" fmla="*/ 2147483647 w 19136"/>
              <a:gd name="T1" fmla="*/ 0 h 14831"/>
              <a:gd name="T2" fmla="*/ 2147483647 w 19136"/>
              <a:gd name="T3" fmla="*/ 1051944661 h 14831"/>
              <a:gd name="T4" fmla="*/ 0 w 19136"/>
              <a:gd name="T5" fmla="*/ 2147483647 h 14831"/>
              <a:gd name="T6" fmla="*/ 0 60000 65536"/>
              <a:gd name="T7" fmla="*/ 0 60000 65536"/>
              <a:gd name="T8" fmla="*/ 0 60000 65536"/>
              <a:gd name="T9" fmla="*/ 0 w 19136"/>
              <a:gd name="T10" fmla="*/ 0 h 14831"/>
              <a:gd name="T11" fmla="*/ 19136 w 19136"/>
              <a:gd name="T12" fmla="*/ 14831 h 148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36" h="14831" fill="none" extrusionOk="0">
                <a:moveTo>
                  <a:pt x="15703" y="-1"/>
                </a:moveTo>
                <a:cubicBezTo>
                  <a:pt x="17062" y="1439"/>
                  <a:pt x="18217" y="3058"/>
                  <a:pt x="19136" y="4812"/>
                </a:cubicBezTo>
              </a:path>
              <a:path w="19136" h="14831" stroke="0" extrusionOk="0">
                <a:moveTo>
                  <a:pt x="15703" y="-1"/>
                </a:moveTo>
                <a:cubicBezTo>
                  <a:pt x="17062" y="1439"/>
                  <a:pt x="18217" y="3058"/>
                  <a:pt x="19136" y="4812"/>
                </a:cubicBezTo>
                <a:lnTo>
                  <a:pt x="0" y="14831"/>
                </a:lnTo>
                <a:lnTo>
                  <a:pt x="15703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8" name="Arc 20"/>
          <p:cNvSpPr>
            <a:spLocks/>
          </p:cNvSpPr>
          <p:nvPr/>
        </p:nvSpPr>
        <p:spPr bwMode="auto">
          <a:xfrm>
            <a:off x="4279900" y="1957388"/>
            <a:ext cx="438150" cy="265112"/>
          </a:xfrm>
          <a:custGeom>
            <a:avLst/>
            <a:gdLst>
              <a:gd name="T0" fmla="*/ 2147483647 w 20258"/>
              <a:gd name="T1" fmla="*/ 0 h 12284"/>
              <a:gd name="T2" fmla="*/ 2147483647 w 20258"/>
              <a:gd name="T3" fmla="*/ 1038752455 h 12284"/>
              <a:gd name="T4" fmla="*/ 0 w 20258"/>
              <a:gd name="T5" fmla="*/ 2147483647 h 12284"/>
              <a:gd name="T6" fmla="*/ 0 60000 65536"/>
              <a:gd name="T7" fmla="*/ 0 60000 65536"/>
              <a:gd name="T8" fmla="*/ 0 60000 65536"/>
              <a:gd name="T9" fmla="*/ 0 w 20258"/>
              <a:gd name="T10" fmla="*/ 0 h 12284"/>
              <a:gd name="T11" fmla="*/ 20258 w 20258"/>
              <a:gd name="T12" fmla="*/ 12284 h 12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258" h="12284" fill="none" extrusionOk="0">
                <a:moveTo>
                  <a:pt x="17766" y="0"/>
                </a:moveTo>
                <a:cubicBezTo>
                  <a:pt x="18794" y="1485"/>
                  <a:pt x="19630" y="3094"/>
                  <a:pt x="20257" y="4788"/>
                </a:cubicBezTo>
              </a:path>
              <a:path w="20258" h="12284" stroke="0" extrusionOk="0">
                <a:moveTo>
                  <a:pt x="17766" y="0"/>
                </a:moveTo>
                <a:cubicBezTo>
                  <a:pt x="18794" y="1485"/>
                  <a:pt x="19630" y="3094"/>
                  <a:pt x="20257" y="4788"/>
                </a:cubicBezTo>
                <a:lnTo>
                  <a:pt x="0" y="12284"/>
                </a:lnTo>
                <a:lnTo>
                  <a:pt x="1776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9" name="Arc 21"/>
          <p:cNvSpPr>
            <a:spLocks/>
          </p:cNvSpPr>
          <p:nvPr/>
        </p:nvSpPr>
        <p:spPr bwMode="auto">
          <a:xfrm>
            <a:off x="4699000" y="1824038"/>
            <a:ext cx="461963" cy="192087"/>
          </a:xfrm>
          <a:custGeom>
            <a:avLst/>
            <a:gdLst>
              <a:gd name="T0" fmla="*/ 2147483647 w 21377"/>
              <a:gd name="T1" fmla="*/ 0 h 8921"/>
              <a:gd name="T2" fmla="*/ 2147483647 w 21377"/>
              <a:gd name="T3" fmla="*/ 1251865646 h 8921"/>
              <a:gd name="T4" fmla="*/ 0 w 21377"/>
              <a:gd name="T5" fmla="*/ 1917570285 h 8921"/>
              <a:gd name="T6" fmla="*/ 0 60000 65536"/>
              <a:gd name="T7" fmla="*/ 0 60000 65536"/>
              <a:gd name="T8" fmla="*/ 0 60000 65536"/>
              <a:gd name="T9" fmla="*/ 0 w 21377"/>
              <a:gd name="T10" fmla="*/ 0 h 8921"/>
              <a:gd name="T11" fmla="*/ 21377 w 21377"/>
              <a:gd name="T12" fmla="*/ 8921 h 89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77" h="8921" fill="none" extrusionOk="0">
                <a:moveTo>
                  <a:pt x="19671" y="0"/>
                </a:moveTo>
                <a:cubicBezTo>
                  <a:pt x="20511" y="1851"/>
                  <a:pt x="21085" y="3812"/>
                  <a:pt x="21376" y="5824"/>
                </a:cubicBezTo>
              </a:path>
              <a:path w="21377" h="8921" stroke="0" extrusionOk="0">
                <a:moveTo>
                  <a:pt x="19671" y="0"/>
                </a:moveTo>
                <a:cubicBezTo>
                  <a:pt x="20511" y="1851"/>
                  <a:pt x="21085" y="3812"/>
                  <a:pt x="21376" y="5824"/>
                </a:cubicBezTo>
                <a:lnTo>
                  <a:pt x="0" y="8921"/>
                </a:lnTo>
                <a:lnTo>
                  <a:pt x="1967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0" name="Arc 22"/>
          <p:cNvSpPr>
            <a:spLocks/>
          </p:cNvSpPr>
          <p:nvPr/>
        </p:nvSpPr>
        <p:spPr bwMode="auto">
          <a:xfrm>
            <a:off x="5146675" y="1770063"/>
            <a:ext cx="466725" cy="112712"/>
          </a:xfrm>
          <a:custGeom>
            <a:avLst/>
            <a:gdLst>
              <a:gd name="T0" fmla="*/ 2147483647 w 21600"/>
              <a:gd name="T1" fmla="*/ 0 h 5239"/>
              <a:gd name="T2" fmla="*/ 2147483647 w 21600"/>
              <a:gd name="T3" fmla="*/ 1122368261 h 5239"/>
              <a:gd name="T4" fmla="*/ 0 w 21600"/>
              <a:gd name="T5" fmla="*/ 1122368261 h 5239"/>
              <a:gd name="T6" fmla="*/ 0 60000 65536"/>
              <a:gd name="T7" fmla="*/ 0 60000 65536"/>
              <a:gd name="T8" fmla="*/ 0 60000 65536"/>
              <a:gd name="T9" fmla="*/ 0 w 21600"/>
              <a:gd name="T10" fmla="*/ 0 h 5239"/>
              <a:gd name="T11" fmla="*/ 21600 w 21600"/>
              <a:gd name="T12" fmla="*/ 5239 h 52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5239" fill="none" extrusionOk="0">
                <a:moveTo>
                  <a:pt x="20955" y="-1"/>
                </a:moveTo>
                <a:cubicBezTo>
                  <a:pt x="21383" y="1713"/>
                  <a:pt x="21600" y="3472"/>
                  <a:pt x="21600" y="5239"/>
                </a:cubicBezTo>
              </a:path>
              <a:path w="21600" h="5239" stroke="0" extrusionOk="0">
                <a:moveTo>
                  <a:pt x="20955" y="-1"/>
                </a:moveTo>
                <a:cubicBezTo>
                  <a:pt x="21383" y="1713"/>
                  <a:pt x="21600" y="3472"/>
                  <a:pt x="21600" y="5239"/>
                </a:cubicBezTo>
                <a:lnTo>
                  <a:pt x="0" y="5239"/>
                </a:lnTo>
                <a:lnTo>
                  <a:pt x="20955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1" name="Arc 23"/>
          <p:cNvSpPr>
            <a:spLocks/>
          </p:cNvSpPr>
          <p:nvPr/>
        </p:nvSpPr>
        <p:spPr bwMode="auto">
          <a:xfrm rot="5400000">
            <a:off x="5796756" y="1639094"/>
            <a:ext cx="93663" cy="466725"/>
          </a:xfrm>
          <a:custGeom>
            <a:avLst/>
            <a:gdLst>
              <a:gd name="T0" fmla="*/ 0 w 4362"/>
              <a:gd name="T1" fmla="*/ 0 h 21600"/>
              <a:gd name="T2" fmla="*/ 927289446 w 4362"/>
              <a:gd name="T3" fmla="*/ 96999673 h 21600"/>
              <a:gd name="T4" fmla="*/ 0 w 4362"/>
              <a:gd name="T5" fmla="*/ 2147483647 h 21600"/>
              <a:gd name="T6" fmla="*/ 0 60000 65536"/>
              <a:gd name="T7" fmla="*/ 0 60000 65536"/>
              <a:gd name="T8" fmla="*/ 0 60000 65536"/>
              <a:gd name="T9" fmla="*/ 0 w 4362"/>
              <a:gd name="T10" fmla="*/ 0 h 21600"/>
              <a:gd name="T11" fmla="*/ 4362 w 436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62" h="21600" fill="none" extrusionOk="0">
                <a:moveTo>
                  <a:pt x="-1" y="0"/>
                </a:moveTo>
                <a:cubicBezTo>
                  <a:pt x="1465" y="0"/>
                  <a:pt x="2926" y="149"/>
                  <a:pt x="4361" y="445"/>
                </a:cubicBezTo>
              </a:path>
              <a:path w="4362" h="21600" stroke="0" extrusionOk="0">
                <a:moveTo>
                  <a:pt x="-1" y="0"/>
                </a:moveTo>
                <a:cubicBezTo>
                  <a:pt x="1465" y="0"/>
                  <a:pt x="2926" y="149"/>
                  <a:pt x="4361" y="44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2" name="Arc 24"/>
          <p:cNvSpPr>
            <a:spLocks/>
          </p:cNvSpPr>
          <p:nvPr/>
        </p:nvSpPr>
        <p:spPr bwMode="auto">
          <a:xfrm rot="5400000">
            <a:off x="6227763" y="1704975"/>
            <a:ext cx="171450" cy="466725"/>
          </a:xfrm>
          <a:custGeom>
            <a:avLst/>
            <a:gdLst>
              <a:gd name="T0" fmla="*/ 189316428 w 7945"/>
              <a:gd name="T1" fmla="*/ 0 h 21582"/>
              <a:gd name="T2" fmla="*/ 1722932405 w 7945"/>
              <a:gd name="T3" fmla="*/ 327196802 h 21582"/>
              <a:gd name="T4" fmla="*/ 0 w 7945"/>
              <a:gd name="T5" fmla="*/ 2147483647 h 21582"/>
              <a:gd name="T6" fmla="*/ 0 60000 65536"/>
              <a:gd name="T7" fmla="*/ 0 60000 65536"/>
              <a:gd name="T8" fmla="*/ 0 60000 65536"/>
              <a:gd name="T9" fmla="*/ 0 w 7945"/>
              <a:gd name="T10" fmla="*/ 0 h 21582"/>
              <a:gd name="T11" fmla="*/ 7945 w 7945"/>
              <a:gd name="T12" fmla="*/ 21582 h 215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45" h="21582" fill="none" extrusionOk="0">
                <a:moveTo>
                  <a:pt x="873" y="-1"/>
                </a:moveTo>
                <a:cubicBezTo>
                  <a:pt x="3297" y="97"/>
                  <a:pt x="5688" y="603"/>
                  <a:pt x="7944" y="1496"/>
                </a:cubicBezTo>
              </a:path>
              <a:path w="7945" h="21582" stroke="0" extrusionOk="0">
                <a:moveTo>
                  <a:pt x="873" y="-1"/>
                </a:moveTo>
                <a:cubicBezTo>
                  <a:pt x="3297" y="97"/>
                  <a:pt x="5688" y="603"/>
                  <a:pt x="7944" y="1496"/>
                </a:cubicBezTo>
                <a:lnTo>
                  <a:pt x="0" y="21582"/>
                </a:lnTo>
                <a:lnTo>
                  <a:pt x="873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3" name="Arc 25"/>
          <p:cNvSpPr>
            <a:spLocks/>
          </p:cNvSpPr>
          <p:nvPr/>
        </p:nvSpPr>
        <p:spPr bwMode="auto">
          <a:xfrm rot="5400000">
            <a:off x="6647657" y="1847056"/>
            <a:ext cx="233362" cy="454025"/>
          </a:xfrm>
          <a:custGeom>
            <a:avLst/>
            <a:gdLst>
              <a:gd name="T0" fmla="*/ 1106574826 w 10787"/>
              <a:gd name="T1" fmla="*/ 0 h 21001"/>
              <a:gd name="T2" fmla="*/ 2147483647 w 10787"/>
              <a:gd name="T3" fmla="*/ 499602248 h 21001"/>
              <a:gd name="T4" fmla="*/ 0 w 10787"/>
              <a:gd name="T5" fmla="*/ 2147483647 h 21001"/>
              <a:gd name="T6" fmla="*/ 0 60000 65536"/>
              <a:gd name="T7" fmla="*/ 0 60000 65536"/>
              <a:gd name="T8" fmla="*/ 0 60000 65536"/>
              <a:gd name="T9" fmla="*/ 0 w 10787"/>
              <a:gd name="T10" fmla="*/ 0 h 21001"/>
              <a:gd name="T11" fmla="*/ 10787 w 10787"/>
              <a:gd name="T12" fmla="*/ 21001 h 210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787" h="21001" fill="none" extrusionOk="0">
                <a:moveTo>
                  <a:pt x="5051" y="0"/>
                </a:moveTo>
                <a:cubicBezTo>
                  <a:pt x="7063" y="483"/>
                  <a:pt x="8994" y="1254"/>
                  <a:pt x="10786" y="2287"/>
                </a:cubicBezTo>
              </a:path>
              <a:path w="10787" h="21001" stroke="0" extrusionOk="0">
                <a:moveTo>
                  <a:pt x="5051" y="0"/>
                </a:moveTo>
                <a:cubicBezTo>
                  <a:pt x="7063" y="483"/>
                  <a:pt x="8994" y="1254"/>
                  <a:pt x="10786" y="2287"/>
                </a:cubicBezTo>
                <a:lnTo>
                  <a:pt x="0" y="21001"/>
                </a:lnTo>
                <a:lnTo>
                  <a:pt x="505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06725" y="1830388"/>
            <a:ext cx="3957638" cy="2738437"/>
            <a:chOff x="2985" y="1021"/>
            <a:chExt cx="2493" cy="1725"/>
          </a:xfrm>
        </p:grpSpPr>
        <p:sp>
          <p:nvSpPr>
            <p:cNvPr id="19543" name="Line 27"/>
            <p:cNvSpPr>
              <a:spLocks noChangeShapeType="1"/>
            </p:cNvSpPr>
            <p:nvPr/>
          </p:nvSpPr>
          <p:spPr bwMode="auto">
            <a:xfrm>
              <a:off x="2985" y="2450"/>
              <a:ext cx="1694" cy="29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4" name="Line 28"/>
            <p:cNvSpPr>
              <a:spLocks noChangeShapeType="1"/>
            </p:cNvSpPr>
            <p:nvPr/>
          </p:nvSpPr>
          <p:spPr bwMode="auto">
            <a:xfrm>
              <a:off x="3059" y="2166"/>
              <a:ext cx="1620" cy="57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5" name="Line 29"/>
            <p:cNvSpPr>
              <a:spLocks noChangeShapeType="1"/>
            </p:cNvSpPr>
            <p:nvPr/>
          </p:nvSpPr>
          <p:spPr bwMode="auto">
            <a:xfrm>
              <a:off x="3182" y="1898"/>
              <a:ext cx="1497" cy="84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6" name="Line 30"/>
            <p:cNvSpPr>
              <a:spLocks noChangeShapeType="1"/>
            </p:cNvSpPr>
            <p:nvPr/>
          </p:nvSpPr>
          <p:spPr bwMode="auto">
            <a:xfrm>
              <a:off x="3347" y="1655"/>
              <a:ext cx="1332" cy="108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7" name="Line 31"/>
            <p:cNvSpPr>
              <a:spLocks noChangeShapeType="1"/>
            </p:cNvSpPr>
            <p:nvPr/>
          </p:nvSpPr>
          <p:spPr bwMode="auto">
            <a:xfrm>
              <a:off x="3551" y="1444"/>
              <a:ext cx="1128" cy="13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8" name="Line 32"/>
            <p:cNvSpPr>
              <a:spLocks noChangeShapeType="1"/>
            </p:cNvSpPr>
            <p:nvPr/>
          </p:nvSpPr>
          <p:spPr bwMode="auto">
            <a:xfrm>
              <a:off x="3787" y="1270"/>
              <a:ext cx="892" cy="147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9" name="Line 33"/>
            <p:cNvSpPr>
              <a:spLocks noChangeShapeType="1"/>
            </p:cNvSpPr>
            <p:nvPr/>
          </p:nvSpPr>
          <p:spPr bwMode="auto">
            <a:xfrm>
              <a:off x="4051" y="1138"/>
              <a:ext cx="628" cy="160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0" name="Line 34"/>
            <p:cNvSpPr>
              <a:spLocks noChangeShapeType="1"/>
            </p:cNvSpPr>
            <p:nvPr/>
          </p:nvSpPr>
          <p:spPr bwMode="auto">
            <a:xfrm>
              <a:off x="4333" y="1054"/>
              <a:ext cx="346" cy="169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1" name="Line 35"/>
            <p:cNvSpPr>
              <a:spLocks noChangeShapeType="1"/>
            </p:cNvSpPr>
            <p:nvPr/>
          </p:nvSpPr>
          <p:spPr bwMode="auto">
            <a:xfrm>
              <a:off x="4625" y="1021"/>
              <a:ext cx="54" cy="1725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2" name="Line 36"/>
            <p:cNvSpPr>
              <a:spLocks noChangeShapeType="1"/>
            </p:cNvSpPr>
            <p:nvPr/>
          </p:nvSpPr>
          <p:spPr bwMode="auto">
            <a:xfrm flipH="1">
              <a:off x="4679" y="1034"/>
              <a:ext cx="240" cy="17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3" name="Line 37"/>
            <p:cNvSpPr>
              <a:spLocks noChangeShapeType="1"/>
            </p:cNvSpPr>
            <p:nvPr/>
          </p:nvSpPr>
          <p:spPr bwMode="auto">
            <a:xfrm flipH="1">
              <a:off x="4679" y="1099"/>
              <a:ext cx="528" cy="1647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4" name="Line 38"/>
            <p:cNvSpPr>
              <a:spLocks noChangeShapeType="1"/>
            </p:cNvSpPr>
            <p:nvPr/>
          </p:nvSpPr>
          <p:spPr bwMode="auto">
            <a:xfrm flipH="1">
              <a:off x="4679" y="1212"/>
              <a:ext cx="799" cy="153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</p:grpSp>
      <p:sp>
        <p:nvSpPr>
          <p:cNvPr id="37927" name="Arc 39"/>
          <p:cNvSpPr>
            <a:spLocks/>
          </p:cNvSpPr>
          <p:nvPr/>
        </p:nvSpPr>
        <p:spPr bwMode="auto">
          <a:xfrm flipH="1">
            <a:off x="5332413" y="4208463"/>
            <a:ext cx="534987" cy="361950"/>
          </a:xfrm>
          <a:custGeom>
            <a:avLst/>
            <a:gdLst>
              <a:gd name="T0" fmla="*/ 0 w 31665"/>
              <a:gd name="T1" fmla="*/ 196247480 h 21600"/>
              <a:gd name="T2" fmla="*/ 2147483647 w 31665"/>
              <a:gd name="T3" fmla="*/ 1703072225 h 21600"/>
              <a:gd name="T4" fmla="*/ 820101838 w 31665"/>
              <a:gd name="T5" fmla="*/ 1703072225 h 21600"/>
              <a:gd name="T6" fmla="*/ 0 60000 65536"/>
              <a:gd name="T7" fmla="*/ 0 60000 65536"/>
              <a:gd name="T8" fmla="*/ 0 60000 65536"/>
              <a:gd name="T9" fmla="*/ 0 w 31665"/>
              <a:gd name="T10" fmla="*/ 0 h 21600"/>
              <a:gd name="T11" fmla="*/ 31665 w 3166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65" h="21600" fill="none" extrusionOk="0">
                <a:moveTo>
                  <a:pt x="-1" y="2488"/>
                </a:moveTo>
                <a:cubicBezTo>
                  <a:pt x="3103" y="854"/>
                  <a:pt x="6557" y="-1"/>
                  <a:pt x="10065" y="0"/>
                </a:cubicBezTo>
                <a:cubicBezTo>
                  <a:pt x="21994" y="0"/>
                  <a:pt x="31665" y="9670"/>
                  <a:pt x="31665" y="21600"/>
                </a:cubicBezTo>
              </a:path>
              <a:path w="31665" h="21600" stroke="0" extrusionOk="0">
                <a:moveTo>
                  <a:pt x="-1" y="2488"/>
                </a:moveTo>
                <a:cubicBezTo>
                  <a:pt x="3103" y="854"/>
                  <a:pt x="6557" y="-1"/>
                  <a:pt x="10065" y="0"/>
                </a:cubicBezTo>
                <a:cubicBezTo>
                  <a:pt x="21994" y="0"/>
                  <a:pt x="31665" y="9670"/>
                  <a:pt x="31665" y="21600"/>
                </a:cubicBezTo>
                <a:lnTo>
                  <a:pt x="10065" y="21600"/>
                </a:lnTo>
                <a:lnTo>
                  <a:pt x="-1" y="2488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28" name="Text Box 40"/>
          <p:cNvSpPr txBox="1">
            <a:spLocks noChangeArrowheads="1"/>
          </p:cNvSpPr>
          <p:nvPr/>
        </p:nvSpPr>
        <p:spPr bwMode="auto">
          <a:xfrm>
            <a:off x="6076950" y="4208463"/>
            <a:ext cx="396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>
                <a:solidFill>
                  <a:schemeClr val="accent2"/>
                </a:solidFill>
              </a:rPr>
              <a:t>θ</a:t>
            </a:r>
          </a:p>
        </p:txBody>
      </p:sp>
      <p:sp>
        <p:nvSpPr>
          <p:cNvPr id="37929" name="Text Box 41"/>
          <p:cNvSpPr txBox="1">
            <a:spLocks noChangeArrowheads="1"/>
          </p:cNvSpPr>
          <p:nvPr/>
        </p:nvSpPr>
        <p:spPr bwMode="auto">
          <a:xfrm>
            <a:off x="3138000" y="6265475"/>
            <a:ext cx="37687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r/R x 360º = 20/60 x 360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120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61" name="Text Box 73"/>
          <p:cNvSpPr txBox="1">
            <a:spLocks noChangeArrowheads="1"/>
          </p:cNvSpPr>
          <p:nvPr/>
        </p:nvSpPr>
        <p:spPr bwMode="auto">
          <a:xfrm>
            <a:off x="2782888" y="395763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</a:t>
            </a:r>
          </a:p>
        </p:txBody>
      </p:sp>
      <p:sp>
        <p:nvSpPr>
          <p:cNvPr id="37962" name="Text Box 74"/>
          <p:cNvSpPr txBox="1">
            <a:spLocks noChangeArrowheads="1"/>
          </p:cNvSpPr>
          <p:nvPr/>
        </p:nvSpPr>
        <p:spPr bwMode="auto">
          <a:xfrm>
            <a:off x="2952750" y="3479800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2</a:t>
            </a:r>
          </a:p>
        </p:txBody>
      </p:sp>
      <p:sp>
        <p:nvSpPr>
          <p:cNvPr id="37963" name="Text Box 75"/>
          <p:cNvSpPr txBox="1">
            <a:spLocks noChangeArrowheads="1"/>
          </p:cNvSpPr>
          <p:nvPr/>
        </p:nvSpPr>
        <p:spPr bwMode="auto">
          <a:xfrm>
            <a:off x="3160713" y="3033713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3</a:t>
            </a:r>
          </a:p>
        </p:txBody>
      </p:sp>
      <p:sp>
        <p:nvSpPr>
          <p:cNvPr id="37964" name="Text Box 76"/>
          <p:cNvSpPr txBox="1">
            <a:spLocks noChangeArrowheads="1"/>
          </p:cNvSpPr>
          <p:nvPr/>
        </p:nvSpPr>
        <p:spPr bwMode="auto">
          <a:xfrm>
            <a:off x="3444875" y="26463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4</a:t>
            </a:r>
          </a:p>
        </p:txBody>
      </p:sp>
      <p:sp>
        <p:nvSpPr>
          <p:cNvPr id="37965" name="Text Box 77"/>
          <p:cNvSpPr txBox="1">
            <a:spLocks noChangeArrowheads="1"/>
          </p:cNvSpPr>
          <p:nvPr/>
        </p:nvSpPr>
        <p:spPr bwMode="auto">
          <a:xfrm>
            <a:off x="3768725" y="23034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5</a:t>
            </a:r>
          </a:p>
        </p:txBody>
      </p:sp>
      <p:sp>
        <p:nvSpPr>
          <p:cNvPr id="37966" name="Text Box 78"/>
          <p:cNvSpPr txBox="1">
            <a:spLocks noChangeArrowheads="1"/>
          </p:cNvSpPr>
          <p:nvPr/>
        </p:nvSpPr>
        <p:spPr bwMode="auto">
          <a:xfrm>
            <a:off x="4157663" y="204628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6</a:t>
            </a:r>
          </a:p>
        </p:txBody>
      </p:sp>
      <p:sp>
        <p:nvSpPr>
          <p:cNvPr id="37967" name="Text Box 79"/>
          <p:cNvSpPr txBox="1">
            <a:spLocks noChangeArrowheads="1"/>
          </p:cNvSpPr>
          <p:nvPr/>
        </p:nvSpPr>
        <p:spPr bwMode="auto">
          <a:xfrm>
            <a:off x="4598988" y="183038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7</a:t>
            </a:r>
          </a:p>
        </p:txBody>
      </p:sp>
      <p:sp>
        <p:nvSpPr>
          <p:cNvPr id="37968" name="Text Box 80"/>
          <p:cNvSpPr txBox="1">
            <a:spLocks noChangeArrowheads="1"/>
          </p:cNvSpPr>
          <p:nvPr/>
        </p:nvSpPr>
        <p:spPr bwMode="auto">
          <a:xfrm>
            <a:off x="5057775" y="171291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8</a:t>
            </a:r>
          </a:p>
        </p:txBody>
      </p:sp>
      <p:sp>
        <p:nvSpPr>
          <p:cNvPr id="37969" name="Text Box 81"/>
          <p:cNvSpPr txBox="1">
            <a:spLocks noChangeArrowheads="1"/>
          </p:cNvSpPr>
          <p:nvPr/>
        </p:nvSpPr>
        <p:spPr bwMode="auto">
          <a:xfrm>
            <a:off x="5521325" y="16684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9</a:t>
            </a:r>
          </a:p>
        </p:txBody>
      </p:sp>
      <p:sp>
        <p:nvSpPr>
          <p:cNvPr id="37970" name="Text Box 82"/>
          <p:cNvSpPr txBox="1">
            <a:spLocks noChangeArrowheads="1"/>
          </p:cNvSpPr>
          <p:nvPr/>
        </p:nvSpPr>
        <p:spPr bwMode="auto">
          <a:xfrm>
            <a:off x="5969000" y="1695450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10</a:t>
            </a:r>
          </a:p>
        </p:txBody>
      </p:sp>
      <p:sp>
        <p:nvSpPr>
          <p:cNvPr id="37971" name="Text Box 83"/>
          <p:cNvSpPr txBox="1">
            <a:spLocks noChangeArrowheads="1"/>
          </p:cNvSpPr>
          <p:nvPr/>
        </p:nvSpPr>
        <p:spPr bwMode="auto">
          <a:xfrm>
            <a:off x="6473825" y="1811338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11</a:t>
            </a:r>
          </a:p>
        </p:txBody>
      </p:sp>
      <p:sp>
        <p:nvSpPr>
          <p:cNvPr id="37972" name="Text Box 84"/>
          <p:cNvSpPr txBox="1">
            <a:spLocks noChangeArrowheads="1"/>
          </p:cNvSpPr>
          <p:nvPr/>
        </p:nvSpPr>
        <p:spPr bwMode="auto">
          <a:xfrm>
            <a:off x="6919913" y="200183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12</a:t>
            </a:r>
          </a:p>
        </p:txBody>
      </p:sp>
      <p:sp>
        <p:nvSpPr>
          <p:cNvPr id="37999" name="Arc 111"/>
          <p:cNvSpPr>
            <a:spLocks/>
          </p:cNvSpPr>
          <p:nvPr/>
        </p:nvSpPr>
        <p:spPr bwMode="auto">
          <a:xfrm flipH="1">
            <a:off x="3043238" y="1916113"/>
            <a:ext cx="3881437" cy="3108325"/>
          </a:xfrm>
          <a:custGeom>
            <a:avLst/>
            <a:gdLst>
              <a:gd name="T0" fmla="*/ 0 w 31619"/>
              <a:gd name="T1" fmla="*/ 2147483647 h 25321"/>
              <a:gd name="T2" fmla="*/ 2147483647 w 31619"/>
              <a:gd name="T3" fmla="*/ 2147483647 h 25321"/>
              <a:gd name="T4" fmla="*/ 2147483647 w 31619"/>
              <a:gd name="T5" fmla="*/ 2147483647 h 25321"/>
              <a:gd name="T6" fmla="*/ 0 60000 65536"/>
              <a:gd name="T7" fmla="*/ 0 60000 65536"/>
              <a:gd name="T8" fmla="*/ 0 60000 65536"/>
              <a:gd name="T9" fmla="*/ 0 w 31619"/>
              <a:gd name="T10" fmla="*/ 0 h 25321"/>
              <a:gd name="T11" fmla="*/ 31619 w 31619"/>
              <a:gd name="T12" fmla="*/ 25321 h 253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19" h="25321" fill="none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cubicBezTo>
                  <a:pt x="31619" y="22847"/>
                  <a:pt x="31510" y="24092"/>
                  <a:pt x="31296" y="25321"/>
                </a:cubicBezTo>
              </a:path>
              <a:path w="31619" h="25321" stroke="0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cubicBezTo>
                  <a:pt x="31619" y="22847"/>
                  <a:pt x="31510" y="24092"/>
                  <a:pt x="31296" y="25321"/>
                </a:cubicBezTo>
                <a:lnTo>
                  <a:pt x="10019" y="21600"/>
                </a:lnTo>
                <a:lnTo>
                  <a:pt x="0" y="246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1" name="Arc 113"/>
          <p:cNvSpPr>
            <a:spLocks/>
          </p:cNvSpPr>
          <p:nvPr/>
        </p:nvSpPr>
        <p:spPr bwMode="auto">
          <a:xfrm flipH="1">
            <a:off x="3281363" y="2154238"/>
            <a:ext cx="3548062" cy="3190875"/>
          </a:xfrm>
          <a:custGeom>
            <a:avLst/>
            <a:gdLst>
              <a:gd name="T0" fmla="*/ 0 w 31756"/>
              <a:gd name="T1" fmla="*/ 2147483647 h 28560"/>
              <a:gd name="T2" fmla="*/ 2147483647 w 31756"/>
              <a:gd name="T3" fmla="*/ 2147483647 h 28560"/>
              <a:gd name="T4" fmla="*/ 2147483647 w 31756"/>
              <a:gd name="T5" fmla="*/ 2147483647 h 28560"/>
              <a:gd name="T6" fmla="*/ 0 60000 65536"/>
              <a:gd name="T7" fmla="*/ 0 60000 65536"/>
              <a:gd name="T8" fmla="*/ 0 60000 65536"/>
              <a:gd name="T9" fmla="*/ 0 w 31756"/>
              <a:gd name="T10" fmla="*/ 0 h 28560"/>
              <a:gd name="T11" fmla="*/ 31756 w 31756"/>
              <a:gd name="T12" fmla="*/ 28560 h 285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56" h="28560" fill="none" extrusionOk="0">
                <a:moveTo>
                  <a:pt x="-1" y="2536"/>
                </a:moveTo>
                <a:cubicBezTo>
                  <a:pt x="3126" y="871"/>
                  <a:pt x="6613" y="-1"/>
                  <a:pt x="10156" y="0"/>
                </a:cubicBezTo>
                <a:cubicBezTo>
                  <a:pt x="22085" y="0"/>
                  <a:pt x="31756" y="9670"/>
                  <a:pt x="31756" y="21600"/>
                </a:cubicBezTo>
                <a:cubicBezTo>
                  <a:pt x="31756" y="23967"/>
                  <a:pt x="31366" y="26318"/>
                  <a:pt x="30603" y="28559"/>
                </a:cubicBezTo>
              </a:path>
              <a:path w="31756" h="28560" stroke="0" extrusionOk="0">
                <a:moveTo>
                  <a:pt x="-1" y="2536"/>
                </a:moveTo>
                <a:cubicBezTo>
                  <a:pt x="3126" y="871"/>
                  <a:pt x="6613" y="-1"/>
                  <a:pt x="10156" y="0"/>
                </a:cubicBezTo>
                <a:cubicBezTo>
                  <a:pt x="22085" y="0"/>
                  <a:pt x="31756" y="9670"/>
                  <a:pt x="31756" y="21600"/>
                </a:cubicBezTo>
                <a:cubicBezTo>
                  <a:pt x="31756" y="23967"/>
                  <a:pt x="31366" y="26318"/>
                  <a:pt x="30603" y="28559"/>
                </a:cubicBezTo>
                <a:lnTo>
                  <a:pt x="10156" y="21600"/>
                </a:lnTo>
                <a:lnTo>
                  <a:pt x="-1" y="2536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3" name="Arc 115"/>
          <p:cNvSpPr>
            <a:spLocks/>
          </p:cNvSpPr>
          <p:nvPr/>
        </p:nvSpPr>
        <p:spPr bwMode="auto">
          <a:xfrm flipH="1">
            <a:off x="3656013" y="2525713"/>
            <a:ext cx="2984500" cy="2946400"/>
          </a:xfrm>
          <a:custGeom>
            <a:avLst/>
            <a:gdLst>
              <a:gd name="T0" fmla="*/ 0 w 31628"/>
              <a:gd name="T1" fmla="*/ 2147483647 h 31225"/>
              <a:gd name="T2" fmla="*/ 2147483647 w 31628"/>
              <a:gd name="T3" fmla="*/ 2147483647 h 31225"/>
              <a:gd name="T4" fmla="*/ 2147483647 w 31628"/>
              <a:gd name="T5" fmla="*/ 2147483647 h 31225"/>
              <a:gd name="T6" fmla="*/ 0 60000 65536"/>
              <a:gd name="T7" fmla="*/ 0 60000 65536"/>
              <a:gd name="T8" fmla="*/ 0 60000 65536"/>
              <a:gd name="T9" fmla="*/ 0 w 31628"/>
              <a:gd name="T10" fmla="*/ 0 h 31225"/>
              <a:gd name="T11" fmla="*/ 31628 w 31628"/>
              <a:gd name="T12" fmla="*/ 31225 h 312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28" h="31225" fill="none" extrusionOk="0">
                <a:moveTo>
                  <a:pt x="-1" y="2468"/>
                </a:moveTo>
                <a:cubicBezTo>
                  <a:pt x="3093" y="847"/>
                  <a:pt x="6534" y="-1"/>
                  <a:pt x="10028" y="0"/>
                </a:cubicBezTo>
                <a:cubicBezTo>
                  <a:pt x="21957" y="0"/>
                  <a:pt x="31628" y="9670"/>
                  <a:pt x="31628" y="21600"/>
                </a:cubicBezTo>
                <a:cubicBezTo>
                  <a:pt x="31628" y="24940"/>
                  <a:pt x="30853" y="28234"/>
                  <a:pt x="29364" y="31224"/>
                </a:cubicBezTo>
              </a:path>
              <a:path w="31628" h="31225" stroke="0" extrusionOk="0">
                <a:moveTo>
                  <a:pt x="-1" y="2468"/>
                </a:moveTo>
                <a:cubicBezTo>
                  <a:pt x="3093" y="847"/>
                  <a:pt x="6534" y="-1"/>
                  <a:pt x="10028" y="0"/>
                </a:cubicBezTo>
                <a:cubicBezTo>
                  <a:pt x="21957" y="0"/>
                  <a:pt x="31628" y="9670"/>
                  <a:pt x="31628" y="21600"/>
                </a:cubicBezTo>
                <a:cubicBezTo>
                  <a:pt x="31628" y="24940"/>
                  <a:pt x="30853" y="28234"/>
                  <a:pt x="29364" y="31224"/>
                </a:cubicBezTo>
                <a:lnTo>
                  <a:pt x="10028" y="21600"/>
                </a:lnTo>
                <a:lnTo>
                  <a:pt x="-1" y="2468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4" name="Arc 116"/>
          <p:cNvSpPr>
            <a:spLocks/>
          </p:cNvSpPr>
          <p:nvPr/>
        </p:nvSpPr>
        <p:spPr bwMode="auto">
          <a:xfrm flipH="1">
            <a:off x="3870325" y="2740025"/>
            <a:ext cx="2682875" cy="1828800"/>
          </a:xfrm>
          <a:custGeom>
            <a:avLst/>
            <a:gdLst>
              <a:gd name="T0" fmla="*/ 0 w 31689"/>
              <a:gd name="T1" fmla="*/ 2147483647 h 21600"/>
              <a:gd name="T2" fmla="*/ 2147483647 w 31689"/>
              <a:gd name="T3" fmla="*/ 2147483647 h 21600"/>
              <a:gd name="T4" fmla="*/ 2147483647 w 31689"/>
              <a:gd name="T5" fmla="*/ 2147483647 h 21600"/>
              <a:gd name="T6" fmla="*/ 0 60000 65536"/>
              <a:gd name="T7" fmla="*/ 0 60000 65536"/>
              <a:gd name="T8" fmla="*/ 0 60000 65536"/>
              <a:gd name="T9" fmla="*/ 0 w 31689"/>
              <a:gd name="T10" fmla="*/ 0 h 21600"/>
              <a:gd name="T11" fmla="*/ 31689 w 3168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89" h="21600" fill="none" extrusionOk="0">
                <a:moveTo>
                  <a:pt x="-1" y="2500"/>
                </a:moveTo>
                <a:cubicBezTo>
                  <a:pt x="3109" y="858"/>
                  <a:pt x="6572" y="-1"/>
                  <a:pt x="10089" y="0"/>
                </a:cubicBezTo>
                <a:cubicBezTo>
                  <a:pt x="22018" y="0"/>
                  <a:pt x="31689" y="9670"/>
                  <a:pt x="31689" y="21600"/>
                </a:cubicBezTo>
              </a:path>
              <a:path w="31689" h="21600" stroke="0" extrusionOk="0">
                <a:moveTo>
                  <a:pt x="-1" y="2500"/>
                </a:moveTo>
                <a:cubicBezTo>
                  <a:pt x="3109" y="858"/>
                  <a:pt x="6572" y="-1"/>
                  <a:pt x="10089" y="0"/>
                </a:cubicBezTo>
                <a:cubicBezTo>
                  <a:pt x="22018" y="0"/>
                  <a:pt x="31689" y="9670"/>
                  <a:pt x="31689" y="21600"/>
                </a:cubicBezTo>
                <a:lnTo>
                  <a:pt x="10089" y="21600"/>
                </a:lnTo>
                <a:lnTo>
                  <a:pt x="-1" y="2500"/>
                </a:lnTo>
                <a:close/>
              </a:path>
            </a:pathLst>
          </a:custGeom>
          <a:noFill/>
          <a:ln w="12700">
            <a:solidFill>
              <a:srgbClr val="0000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6" name="Arc 118"/>
          <p:cNvSpPr>
            <a:spLocks/>
          </p:cNvSpPr>
          <p:nvPr/>
        </p:nvSpPr>
        <p:spPr bwMode="auto">
          <a:xfrm flipH="1">
            <a:off x="4111625" y="2984500"/>
            <a:ext cx="2311400" cy="2393950"/>
          </a:xfrm>
          <a:custGeom>
            <a:avLst/>
            <a:gdLst>
              <a:gd name="T0" fmla="*/ 0 w 31574"/>
              <a:gd name="T1" fmla="*/ 2147483647 h 32713"/>
              <a:gd name="T2" fmla="*/ 2147483647 w 31574"/>
              <a:gd name="T3" fmla="*/ 2147483647 h 32713"/>
              <a:gd name="T4" fmla="*/ 2147483647 w 31574"/>
              <a:gd name="T5" fmla="*/ 2147483647 h 32713"/>
              <a:gd name="T6" fmla="*/ 0 60000 65536"/>
              <a:gd name="T7" fmla="*/ 0 60000 65536"/>
              <a:gd name="T8" fmla="*/ 0 60000 65536"/>
              <a:gd name="T9" fmla="*/ 0 w 31574"/>
              <a:gd name="T10" fmla="*/ 0 h 32713"/>
              <a:gd name="T11" fmla="*/ 31574 w 31574"/>
              <a:gd name="T12" fmla="*/ 32713 h 327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74" h="32713" fill="none" extrusionOk="0">
                <a:moveTo>
                  <a:pt x="-1" y="2440"/>
                </a:moveTo>
                <a:cubicBezTo>
                  <a:pt x="3080" y="837"/>
                  <a:pt x="6501" y="-1"/>
                  <a:pt x="9974" y="0"/>
                </a:cubicBezTo>
                <a:cubicBezTo>
                  <a:pt x="21903" y="0"/>
                  <a:pt x="31574" y="9670"/>
                  <a:pt x="31574" y="21600"/>
                </a:cubicBezTo>
                <a:cubicBezTo>
                  <a:pt x="31574" y="25514"/>
                  <a:pt x="30510" y="29356"/>
                  <a:pt x="28495" y="32712"/>
                </a:cubicBezTo>
              </a:path>
              <a:path w="31574" h="32713" stroke="0" extrusionOk="0">
                <a:moveTo>
                  <a:pt x="-1" y="2440"/>
                </a:moveTo>
                <a:cubicBezTo>
                  <a:pt x="3080" y="837"/>
                  <a:pt x="6501" y="-1"/>
                  <a:pt x="9974" y="0"/>
                </a:cubicBezTo>
                <a:cubicBezTo>
                  <a:pt x="21903" y="0"/>
                  <a:pt x="31574" y="9670"/>
                  <a:pt x="31574" y="21600"/>
                </a:cubicBezTo>
                <a:cubicBezTo>
                  <a:pt x="31574" y="25514"/>
                  <a:pt x="30510" y="29356"/>
                  <a:pt x="28495" y="32712"/>
                </a:cubicBezTo>
                <a:lnTo>
                  <a:pt x="9974" y="21600"/>
                </a:lnTo>
                <a:lnTo>
                  <a:pt x="-1" y="2440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8" name="Arc 120"/>
          <p:cNvSpPr>
            <a:spLocks/>
          </p:cNvSpPr>
          <p:nvPr/>
        </p:nvSpPr>
        <p:spPr bwMode="auto">
          <a:xfrm flipH="1">
            <a:off x="4568825" y="3443288"/>
            <a:ext cx="1644650" cy="1592262"/>
          </a:xfrm>
          <a:custGeom>
            <a:avLst/>
            <a:gdLst>
              <a:gd name="T0" fmla="*/ 0 w 31601"/>
              <a:gd name="T1" fmla="*/ 2147483647 h 30602"/>
              <a:gd name="T2" fmla="*/ 2147483647 w 31601"/>
              <a:gd name="T3" fmla="*/ 2147483647 h 30602"/>
              <a:gd name="T4" fmla="*/ 2147483647 w 31601"/>
              <a:gd name="T5" fmla="*/ 2147483647 h 30602"/>
              <a:gd name="T6" fmla="*/ 0 60000 65536"/>
              <a:gd name="T7" fmla="*/ 0 60000 65536"/>
              <a:gd name="T8" fmla="*/ 0 60000 65536"/>
              <a:gd name="T9" fmla="*/ 0 w 31601"/>
              <a:gd name="T10" fmla="*/ 0 h 30602"/>
              <a:gd name="T11" fmla="*/ 31601 w 31601"/>
              <a:gd name="T12" fmla="*/ 30602 h 306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01" h="30602" fill="none" extrusionOk="0">
                <a:moveTo>
                  <a:pt x="-1" y="2454"/>
                </a:moveTo>
                <a:cubicBezTo>
                  <a:pt x="3086" y="842"/>
                  <a:pt x="6518" y="-1"/>
                  <a:pt x="10001" y="0"/>
                </a:cubicBezTo>
                <a:cubicBezTo>
                  <a:pt x="21930" y="0"/>
                  <a:pt x="31601" y="9670"/>
                  <a:pt x="31601" y="21600"/>
                </a:cubicBezTo>
                <a:cubicBezTo>
                  <a:pt x="31601" y="24707"/>
                  <a:pt x="30930" y="27777"/>
                  <a:pt x="29635" y="30601"/>
                </a:cubicBezTo>
              </a:path>
              <a:path w="31601" h="30602" stroke="0" extrusionOk="0">
                <a:moveTo>
                  <a:pt x="-1" y="2454"/>
                </a:moveTo>
                <a:cubicBezTo>
                  <a:pt x="3086" y="842"/>
                  <a:pt x="6518" y="-1"/>
                  <a:pt x="10001" y="0"/>
                </a:cubicBezTo>
                <a:cubicBezTo>
                  <a:pt x="21930" y="0"/>
                  <a:pt x="31601" y="9670"/>
                  <a:pt x="31601" y="21600"/>
                </a:cubicBezTo>
                <a:cubicBezTo>
                  <a:pt x="31601" y="24707"/>
                  <a:pt x="30930" y="27777"/>
                  <a:pt x="29635" y="30601"/>
                </a:cubicBezTo>
                <a:lnTo>
                  <a:pt x="10001" y="21600"/>
                </a:lnTo>
                <a:lnTo>
                  <a:pt x="-1" y="245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9" name="Arc 121"/>
          <p:cNvSpPr>
            <a:spLocks/>
          </p:cNvSpPr>
          <p:nvPr/>
        </p:nvSpPr>
        <p:spPr bwMode="auto">
          <a:xfrm flipH="1">
            <a:off x="4781550" y="3648075"/>
            <a:ext cx="1338263" cy="914400"/>
          </a:xfrm>
          <a:custGeom>
            <a:avLst/>
            <a:gdLst>
              <a:gd name="T0" fmla="*/ 0 w 31619"/>
              <a:gd name="T1" fmla="*/ 2147483647 h 21600"/>
              <a:gd name="T2" fmla="*/ 2147483647 w 31619"/>
              <a:gd name="T3" fmla="*/ 2147483647 h 21600"/>
              <a:gd name="T4" fmla="*/ 2147483647 w 31619"/>
              <a:gd name="T5" fmla="*/ 2147483647 h 21600"/>
              <a:gd name="T6" fmla="*/ 0 60000 65536"/>
              <a:gd name="T7" fmla="*/ 0 60000 65536"/>
              <a:gd name="T8" fmla="*/ 0 60000 65536"/>
              <a:gd name="T9" fmla="*/ 0 w 31619"/>
              <a:gd name="T10" fmla="*/ 0 h 21600"/>
              <a:gd name="T11" fmla="*/ 31619 w 3161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19" h="21600" fill="none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</a:path>
              <a:path w="31619" h="21600" stroke="0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lnTo>
                  <a:pt x="10019" y="21600"/>
                </a:lnTo>
                <a:lnTo>
                  <a:pt x="0" y="246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35"/>
          <p:cNvGrpSpPr>
            <a:grpSpLocks/>
          </p:cNvGrpSpPr>
          <p:nvPr/>
        </p:nvGrpSpPr>
        <p:grpSpPr bwMode="auto">
          <a:xfrm>
            <a:off x="3830638" y="2697163"/>
            <a:ext cx="2982912" cy="1609725"/>
            <a:chOff x="2410" y="1357"/>
            <a:chExt cx="1879" cy="1014"/>
          </a:xfrm>
        </p:grpSpPr>
        <p:sp>
          <p:nvSpPr>
            <p:cNvPr id="21580" name="Text Box 122"/>
            <p:cNvSpPr txBox="1">
              <a:spLocks noChangeArrowheads="1"/>
            </p:cNvSpPr>
            <p:nvPr/>
          </p:nvSpPr>
          <p:spPr bwMode="auto">
            <a:xfrm>
              <a:off x="2464" y="2044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21581" name="Text Box 123"/>
            <p:cNvSpPr txBox="1">
              <a:spLocks noChangeArrowheads="1"/>
            </p:cNvSpPr>
            <p:nvPr/>
          </p:nvSpPr>
          <p:spPr bwMode="auto">
            <a:xfrm>
              <a:off x="2410" y="222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1582" name="Text Box 124"/>
            <p:cNvSpPr txBox="1">
              <a:spLocks noChangeArrowheads="1"/>
            </p:cNvSpPr>
            <p:nvPr/>
          </p:nvSpPr>
          <p:spPr bwMode="auto">
            <a:xfrm>
              <a:off x="2556" y="1884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1583" name="Text Box 126"/>
            <p:cNvSpPr txBox="1">
              <a:spLocks noChangeArrowheads="1"/>
            </p:cNvSpPr>
            <p:nvPr/>
          </p:nvSpPr>
          <p:spPr bwMode="auto">
            <a:xfrm>
              <a:off x="2650" y="174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21584" name="Text Box 127"/>
            <p:cNvSpPr txBox="1">
              <a:spLocks noChangeArrowheads="1"/>
            </p:cNvSpPr>
            <p:nvPr/>
          </p:nvSpPr>
          <p:spPr bwMode="auto">
            <a:xfrm>
              <a:off x="2797" y="160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21585" name="Text Box 128"/>
            <p:cNvSpPr txBox="1">
              <a:spLocks noChangeArrowheads="1"/>
            </p:cNvSpPr>
            <p:nvPr/>
          </p:nvSpPr>
          <p:spPr bwMode="auto">
            <a:xfrm>
              <a:off x="2921" y="1509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21586" name="Text Box 129"/>
            <p:cNvSpPr txBox="1">
              <a:spLocks noChangeArrowheads="1"/>
            </p:cNvSpPr>
            <p:nvPr/>
          </p:nvSpPr>
          <p:spPr bwMode="auto">
            <a:xfrm>
              <a:off x="3087" y="1429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21587" name="Text Box 130"/>
            <p:cNvSpPr txBox="1">
              <a:spLocks noChangeArrowheads="1"/>
            </p:cNvSpPr>
            <p:nvPr/>
          </p:nvSpPr>
          <p:spPr bwMode="auto">
            <a:xfrm>
              <a:off x="3266" y="1365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21588" name="Text Box 131"/>
            <p:cNvSpPr txBox="1">
              <a:spLocks noChangeArrowheads="1"/>
            </p:cNvSpPr>
            <p:nvPr/>
          </p:nvSpPr>
          <p:spPr bwMode="auto">
            <a:xfrm>
              <a:off x="3459" y="135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21589" name="Text Box 132"/>
            <p:cNvSpPr txBox="1">
              <a:spLocks noChangeArrowheads="1"/>
            </p:cNvSpPr>
            <p:nvPr/>
          </p:nvSpPr>
          <p:spPr bwMode="auto">
            <a:xfrm>
              <a:off x="3646" y="135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21590" name="Text Box 133"/>
            <p:cNvSpPr txBox="1">
              <a:spLocks noChangeArrowheads="1"/>
            </p:cNvSpPr>
            <p:nvPr/>
          </p:nvSpPr>
          <p:spPr bwMode="auto">
            <a:xfrm>
              <a:off x="3862" y="141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11</a:t>
              </a:r>
            </a:p>
          </p:txBody>
        </p:sp>
        <p:sp>
          <p:nvSpPr>
            <p:cNvPr id="21591" name="Text Box 134"/>
            <p:cNvSpPr txBox="1">
              <a:spLocks noChangeArrowheads="1"/>
            </p:cNvSpPr>
            <p:nvPr/>
          </p:nvSpPr>
          <p:spPr bwMode="auto">
            <a:xfrm>
              <a:off x="4073" y="146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12</a:t>
              </a:r>
            </a:p>
          </p:txBody>
        </p:sp>
      </p:grpSp>
      <p:sp>
        <p:nvSpPr>
          <p:cNvPr id="38028" name="Arc 140"/>
          <p:cNvSpPr>
            <a:spLocks/>
          </p:cNvSpPr>
          <p:nvPr/>
        </p:nvSpPr>
        <p:spPr bwMode="auto">
          <a:xfrm flipH="1" flipV="1">
            <a:off x="3014663" y="4246563"/>
            <a:ext cx="885825" cy="409575"/>
          </a:xfrm>
          <a:custGeom>
            <a:avLst/>
            <a:gdLst>
              <a:gd name="T0" fmla="*/ 2147483647 w 20928"/>
              <a:gd name="T1" fmla="*/ 0 h 9691"/>
              <a:gd name="T2" fmla="*/ 2147483647 w 20928"/>
              <a:gd name="T3" fmla="*/ 2147483647 h 9691"/>
              <a:gd name="T4" fmla="*/ 0 w 20928"/>
              <a:gd name="T5" fmla="*/ 2147483647 h 9691"/>
              <a:gd name="T6" fmla="*/ 0 60000 65536"/>
              <a:gd name="T7" fmla="*/ 0 60000 65536"/>
              <a:gd name="T8" fmla="*/ 0 60000 65536"/>
              <a:gd name="T9" fmla="*/ 0 w 20928"/>
              <a:gd name="T10" fmla="*/ 0 h 9691"/>
              <a:gd name="T11" fmla="*/ 20928 w 20928"/>
              <a:gd name="T12" fmla="*/ 9691 h 96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28" h="9691" fill="none" extrusionOk="0">
                <a:moveTo>
                  <a:pt x="19304" y="-1"/>
                </a:moveTo>
                <a:cubicBezTo>
                  <a:pt x="19999" y="1385"/>
                  <a:pt x="20544" y="2842"/>
                  <a:pt x="20927" y="4345"/>
                </a:cubicBezTo>
              </a:path>
              <a:path w="20928" h="9691" stroke="0" extrusionOk="0">
                <a:moveTo>
                  <a:pt x="19304" y="-1"/>
                </a:moveTo>
                <a:cubicBezTo>
                  <a:pt x="19999" y="1385"/>
                  <a:pt x="20544" y="2842"/>
                  <a:pt x="20927" y="4345"/>
                </a:cubicBezTo>
                <a:lnTo>
                  <a:pt x="0" y="9691"/>
                </a:lnTo>
                <a:lnTo>
                  <a:pt x="19304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29" name="Arc 141"/>
          <p:cNvSpPr>
            <a:spLocks/>
          </p:cNvSpPr>
          <p:nvPr/>
        </p:nvSpPr>
        <p:spPr bwMode="auto">
          <a:xfrm flipH="1" flipV="1">
            <a:off x="3227388" y="3956050"/>
            <a:ext cx="752475" cy="669925"/>
          </a:xfrm>
          <a:custGeom>
            <a:avLst/>
            <a:gdLst>
              <a:gd name="T0" fmla="*/ 2147483647 w 17765"/>
              <a:gd name="T1" fmla="*/ 0 h 15824"/>
              <a:gd name="T2" fmla="*/ 2147483647 w 17765"/>
              <a:gd name="T3" fmla="*/ 2147483647 h 15824"/>
              <a:gd name="T4" fmla="*/ 0 w 17765"/>
              <a:gd name="T5" fmla="*/ 2147483647 h 15824"/>
              <a:gd name="T6" fmla="*/ 0 60000 65536"/>
              <a:gd name="T7" fmla="*/ 0 60000 65536"/>
              <a:gd name="T8" fmla="*/ 0 60000 65536"/>
              <a:gd name="T9" fmla="*/ 0 w 17765"/>
              <a:gd name="T10" fmla="*/ 0 h 15824"/>
              <a:gd name="T11" fmla="*/ 17765 w 17765"/>
              <a:gd name="T12" fmla="*/ 15824 h 15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65" h="15824" fill="none" extrusionOk="0">
                <a:moveTo>
                  <a:pt x="14702" y="-1"/>
                </a:moveTo>
                <a:cubicBezTo>
                  <a:pt x="15848" y="1064"/>
                  <a:pt x="16875" y="2250"/>
                  <a:pt x="17764" y="3537"/>
                </a:cubicBezTo>
              </a:path>
              <a:path w="17765" h="15824" stroke="0" extrusionOk="0">
                <a:moveTo>
                  <a:pt x="14702" y="-1"/>
                </a:moveTo>
                <a:cubicBezTo>
                  <a:pt x="15848" y="1064"/>
                  <a:pt x="16875" y="2250"/>
                  <a:pt x="17764" y="3537"/>
                </a:cubicBezTo>
                <a:lnTo>
                  <a:pt x="0" y="15824"/>
                </a:lnTo>
                <a:lnTo>
                  <a:pt x="14702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0" name="Arc 142"/>
          <p:cNvSpPr>
            <a:spLocks/>
          </p:cNvSpPr>
          <p:nvPr/>
        </p:nvSpPr>
        <p:spPr bwMode="auto">
          <a:xfrm flipH="1" flipV="1">
            <a:off x="3568700" y="3667125"/>
            <a:ext cx="531813" cy="828675"/>
          </a:xfrm>
          <a:custGeom>
            <a:avLst/>
            <a:gdLst>
              <a:gd name="T0" fmla="*/ 2147483647 w 12544"/>
              <a:gd name="T1" fmla="*/ 0 h 19568"/>
              <a:gd name="T2" fmla="*/ 2147483647 w 12544"/>
              <a:gd name="T3" fmla="*/ 2147483647 h 19568"/>
              <a:gd name="T4" fmla="*/ 0 w 12544"/>
              <a:gd name="T5" fmla="*/ 2147483647 h 19568"/>
              <a:gd name="T6" fmla="*/ 0 60000 65536"/>
              <a:gd name="T7" fmla="*/ 0 60000 65536"/>
              <a:gd name="T8" fmla="*/ 0 60000 65536"/>
              <a:gd name="T9" fmla="*/ 0 w 12544"/>
              <a:gd name="T10" fmla="*/ 0 h 19568"/>
              <a:gd name="T11" fmla="*/ 12544 w 12544"/>
              <a:gd name="T12" fmla="*/ 19568 h 195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44" h="19568" fill="none" extrusionOk="0">
                <a:moveTo>
                  <a:pt x="9146" y="0"/>
                </a:moveTo>
                <a:cubicBezTo>
                  <a:pt x="10337" y="556"/>
                  <a:pt x="11474" y="1220"/>
                  <a:pt x="12543" y="1983"/>
                </a:cubicBezTo>
              </a:path>
              <a:path w="12544" h="19568" stroke="0" extrusionOk="0">
                <a:moveTo>
                  <a:pt x="9146" y="0"/>
                </a:moveTo>
                <a:cubicBezTo>
                  <a:pt x="10337" y="556"/>
                  <a:pt x="11474" y="1220"/>
                  <a:pt x="12543" y="1983"/>
                </a:cubicBezTo>
                <a:lnTo>
                  <a:pt x="0" y="19568"/>
                </a:lnTo>
                <a:lnTo>
                  <a:pt x="9146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1" name="Arc 143"/>
          <p:cNvSpPr>
            <a:spLocks/>
          </p:cNvSpPr>
          <p:nvPr/>
        </p:nvSpPr>
        <p:spPr bwMode="auto">
          <a:xfrm flipH="1" flipV="1">
            <a:off x="4035425" y="3409950"/>
            <a:ext cx="244475" cy="914400"/>
          </a:xfrm>
          <a:custGeom>
            <a:avLst/>
            <a:gdLst>
              <a:gd name="T0" fmla="*/ 0 w 5789"/>
              <a:gd name="T1" fmla="*/ 0 h 21600"/>
              <a:gd name="T2" fmla="*/ 2147483647 w 5789"/>
              <a:gd name="T3" fmla="*/ 2147483647 h 21600"/>
              <a:gd name="T4" fmla="*/ 0 w 5789"/>
              <a:gd name="T5" fmla="*/ 2147483647 h 21600"/>
              <a:gd name="T6" fmla="*/ 0 60000 65536"/>
              <a:gd name="T7" fmla="*/ 0 60000 65536"/>
              <a:gd name="T8" fmla="*/ 0 60000 65536"/>
              <a:gd name="T9" fmla="*/ 0 w 5789"/>
              <a:gd name="T10" fmla="*/ 0 h 21600"/>
              <a:gd name="T11" fmla="*/ 5789 w 578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9" h="21600" fill="none" extrusionOk="0">
                <a:moveTo>
                  <a:pt x="-1" y="0"/>
                </a:moveTo>
                <a:cubicBezTo>
                  <a:pt x="1956" y="0"/>
                  <a:pt x="3903" y="265"/>
                  <a:pt x="5788" y="790"/>
                </a:cubicBezTo>
              </a:path>
              <a:path w="5789" h="21600" stroke="0" extrusionOk="0">
                <a:moveTo>
                  <a:pt x="-1" y="0"/>
                </a:moveTo>
                <a:cubicBezTo>
                  <a:pt x="1956" y="0"/>
                  <a:pt x="3903" y="265"/>
                  <a:pt x="5788" y="7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2" name="Arc 144"/>
          <p:cNvSpPr>
            <a:spLocks/>
          </p:cNvSpPr>
          <p:nvPr/>
        </p:nvSpPr>
        <p:spPr bwMode="auto">
          <a:xfrm rot="-5400000" flipH="1" flipV="1">
            <a:off x="4179094" y="3517106"/>
            <a:ext cx="914400" cy="249238"/>
          </a:xfrm>
          <a:custGeom>
            <a:avLst/>
            <a:gdLst>
              <a:gd name="T0" fmla="*/ 2147483647 w 21600"/>
              <a:gd name="T1" fmla="*/ 0 h 5886"/>
              <a:gd name="T2" fmla="*/ 2147483647 w 21600"/>
              <a:gd name="T3" fmla="*/ 2147483647 h 5886"/>
              <a:gd name="T4" fmla="*/ 0 w 21600"/>
              <a:gd name="T5" fmla="*/ 2147483647 h 5886"/>
              <a:gd name="T6" fmla="*/ 0 60000 65536"/>
              <a:gd name="T7" fmla="*/ 0 60000 65536"/>
              <a:gd name="T8" fmla="*/ 0 60000 65536"/>
              <a:gd name="T9" fmla="*/ 0 w 21600"/>
              <a:gd name="T10" fmla="*/ 0 h 5886"/>
              <a:gd name="T11" fmla="*/ 21600 w 21600"/>
              <a:gd name="T12" fmla="*/ 5886 h 58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5886" fill="none" extrusionOk="0">
                <a:moveTo>
                  <a:pt x="20782" y="0"/>
                </a:moveTo>
                <a:cubicBezTo>
                  <a:pt x="21324" y="1915"/>
                  <a:pt x="21600" y="3895"/>
                  <a:pt x="21600" y="5886"/>
                </a:cubicBezTo>
              </a:path>
              <a:path w="21600" h="5886" stroke="0" extrusionOk="0">
                <a:moveTo>
                  <a:pt x="20782" y="0"/>
                </a:moveTo>
                <a:cubicBezTo>
                  <a:pt x="21324" y="1915"/>
                  <a:pt x="21600" y="3895"/>
                  <a:pt x="21600" y="5886"/>
                </a:cubicBezTo>
                <a:lnTo>
                  <a:pt x="0" y="5886"/>
                </a:lnTo>
                <a:lnTo>
                  <a:pt x="20782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3" name="Arc 145"/>
          <p:cNvSpPr>
            <a:spLocks/>
          </p:cNvSpPr>
          <p:nvPr/>
        </p:nvSpPr>
        <p:spPr bwMode="auto">
          <a:xfrm rot="-5400000" flipH="1" flipV="1">
            <a:off x="4625975" y="3121025"/>
            <a:ext cx="833438" cy="573088"/>
          </a:xfrm>
          <a:custGeom>
            <a:avLst/>
            <a:gdLst>
              <a:gd name="T0" fmla="*/ 2147483647 w 19681"/>
              <a:gd name="T1" fmla="*/ 0 h 13531"/>
              <a:gd name="T2" fmla="*/ 2147483647 w 19681"/>
              <a:gd name="T3" fmla="*/ 2147483647 h 13531"/>
              <a:gd name="T4" fmla="*/ 0 w 19681"/>
              <a:gd name="T5" fmla="*/ 2147483647 h 13531"/>
              <a:gd name="T6" fmla="*/ 0 60000 65536"/>
              <a:gd name="T7" fmla="*/ 0 60000 65536"/>
              <a:gd name="T8" fmla="*/ 0 60000 65536"/>
              <a:gd name="T9" fmla="*/ 0 w 19681"/>
              <a:gd name="T10" fmla="*/ 0 h 13531"/>
              <a:gd name="T11" fmla="*/ 19681 w 19681"/>
              <a:gd name="T12" fmla="*/ 13531 h 135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1" h="13531" fill="none" extrusionOk="0">
                <a:moveTo>
                  <a:pt x="16836" y="0"/>
                </a:moveTo>
                <a:cubicBezTo>
                  <a:pt x="17976" y="1417"/>
                  <a:pt x="18931" y="2973"/>
                  <a:pt x="19681" y="4630"/>
                </a:cubicBezTo>
              </a:path>
              <a:path w="19681" h="13531" stroke="0" extrusionOk="0">
                <a:moveTo>
                  <a:pt x="16836" y="0"/>
                </a:moveTo>
                <a:cubicBezTo>
                  <a:pt x="17976" y="1417"/>
                  <a:pt x="18931" y="2973"/>
                  <a:pt x="19681" y="4630"/>
                </a:cubicBezTo>
                <a:lnTo>
                  <a:pt x="0" y="13531"/>
                </a:lnTo>
                <a:lnTo>
                  <a:pt x="16836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4" name="Arc 146"/>
          <p:cNvSpPr>
            <a:spLocks/>
          </p:cNvSpPr>
          <p:nvPr/>
        </p:nvSpPr>
        <p:spPr bwMode="auto">
          <a:xfrm rot="-5400000" flipH="1" flipV="1">
            <a:off x="5094287" y="2792413"/>
            <a:ext cx="631825" cy="768350"/>
          </a:xfrm>
          <a:custGeom>
            <a:avLst/>
            <a:gdLst>
              <a:gd name="T0" fmla="*/ 2147483647 w 14925"/>
              <a:gd name="T1" fmla="*/ 0 h 18143"/>
              <a:gd name="T2" fmla="*/ 2147483647 w 14925"/>
              <a:gd name="T3" fmla="*/ 2147483647 h 18143"/>
              <a:gd name="T4" fmla="*/ 0 w 14925"/>
              <a:gd name="T5" fmla="*/ 2147483647 h 18143"/>
              <a:gd name="T6" fmla="*/ 0 60000 65536"/>
              <a:gd name="T7" fmla="*/ 0 60000 65536"/>
              <a:gd name="T8" fmla="*/ 0 60000 65536"/>
              <a:gd name="T9" fmla="*/ 0 w 14925"/>
              <a:gd name="T10" fmla="*/ 0 h 18143"/>
              <a:gd name="T11" fmla="*/ 14925 w 14925"/>
              <a:gd name="T12" fmla="*/ 18143 h 18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25" h="18143" fill="none" extrusionOk="0">
                <a:moveTo>
                  <a:pt x="11721" y="-1"/>
                </a:moveTo>
                <a:cubicBezTo>
                  <a:pt x="12866" y="739"/>
                  <a:pt x="13938" y="1586"/>
                  <a:pt x="14924" y="2528"/>
                </a:cubicBezTo>
              </a:path>
              <a:path w="14925" h="18143" stroke="0" extrusionOk="0">
                <a:moveTo>
                  <a:pt x="11721" y="-1"/>
                </a:moveTo>
                <a:cubicBezTo>
                  <a:pt x="12866" y="739"/>
                  <a:pt x="13938" y="1586"/>
                  <a:pt x="14924" y="2528"/>
                </a:cubicBezTo>
                <a:lnTo>
                  <a:pt x="0" y="18143"/>
                </a:lnTo>
                <a:lnTo>
                  <a:pt x="11721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5" name="Arc 147"/>
          <p:cNvSpPr>
            <a:spLocks/>
          </p:cNvSpPr>
          <p:nvPr/>
        </p:nvSpPr>
        <p:spPr bwMode="auto">
          <a:xfrm rot="-5400000" flipH="1" flipV="1">
            <a:off x="5572919" y="2536031"/>
            <a:ext cx="409575" cy="900113"/>
          </a:xfrm>
          <a:custGeom>
            <a:avLst/>
            <a:gdLst>
              <a:gd name="T0" fmla="*/ 2147483647 w 9663"/>
              <a:gd name="T1" fmla="*/ 0 h 21245"/>
              <a:gd name="T2" fmla="*/ 2147483647 w 9663"/>
              <a:gd name="T3" fmla="*/ 2147483647 h 21245"/>
              <a:gd name="T4" fmla="*/ 0 w 9663"/>
              <a:gd name="T5" fmla="*/ 2147483647 h 21245"/>
              <a:gd name="T6" fmla="*/ 0 60000 65536"/>
              <a:gd name="T7" fmla="*/ 0 60000 65536"/>
              <a:gd name="T8" fmla="*/ 0 60000 65536"/>
              <a:gd name="T9" fmla="*/ 0 w 9663"/>
              <a:gd name="T10" fmla="*/ 0 h 21245"/>
              <a:gd name="T11" fmla="*/ 9663 w 9663"/>
              <a:gd name="T12" fmla="*/ 21245 h 212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63" h="21245" fill="none" extrusionOk="0">
                <a:moveTo>
                  <a:pt x="3898" y="-1"/>
                </a:moveTo>
                <a:cubicBezTo>
                  <a:pt x="5900" y="367"/>
                  <a:pt x="7841" y="1015"/>
                  <a:pt x="9663" y="1926"/>
                </a:cubicBezTo>
              </a:path>
              <a:path w="9663" h="21245" stroke="0" extrusionOk="0">
                <a:moveTo>
                  <a:pt x="3898" y="-1"/>
                </a:moveTo>
                <a:cubicBezTo>
                  <a:pt x="5900" y="367"/>
                  <a:pt x="7841" y="1015"/>
                  <a:pt x="9663" y="1926"/>
                </a:cubicBezTo>
                <a:lnTo>
                  <a:pt x="0" y="21245"/>
                </a:lnTo>
                <a:lnTo>
                  <a:pt x="3898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6" name="Arc 148"/>
          <p:cNvSpPr>
            <a:spLocks/>
          </p:cNvSpPr>
          <p:nvPr/>
        </p:nvSpPr>
        <p:spPr bwMode="auto">
          <a:xfrm rot="10800000" flipH="1" flipV="1">
            <a:off x="5638800" y="2608263"/>
            <a:ext cx="914400" cy="177800"/>
          </a:xfrm>
          <a:custGeom>
            <a:avLst/>
            <a:gdLst>
              <a:gd name="T0" fmla="*/ 2147483647 w 21600"/>
              <a:gd name="T1" fmla="*/ 0 h 4201"/>
              <a:gd name="T2" fmla="*/ 2147483647 w 21600"/>
              <a:gd name="T3" fmla="*/ 2147483647 h 4201"/>
              <a:gd name="T4" fmla="*/ 0 w 21600"/>
              <a:gd name="T5" fmla="*/ 2147483647 h 4201"/>
              <a:gd name="T6" fmla="*/ 0 60000 65536"/>
              <a:gd name="T7" fmla="*/ 0 60000 65536"/>
              <a:gd name="T8" fmla="*/ 0 60000 65536"/>
              <a:gd name="T9" fmla="*/ 0 w 21600"/>
              <a:gd name="T10" fmla="*/ 0 h 4201"/>
              <a:gd name="T11" fmla="*/ 21600 w 21600"/>
              <a:gd name="T12" fmla="*/ 4201 h 42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01" fill="none" extrusionOk="0">
                <a:moveTo>
                  <a:pt x="21357" y="0"/>
                </a:moveTo>
                <a:cubicBezTo>
                  <a:pt x="21518" y="1068"/>
                  <a:pt x="21600" y="2146"/>
                  <a:pt x="21600" y="3227"/>
                </a:cubicBezTo>
                <a:cubicBezTo>
                  <a:pt x="21600" y="3551"/>
                  <a:pt x="21592" y="3876"/>
                  <a:pt x="21578" y="4201"/>
                </a:cubicBezTo>
              </a:path>
              <a:path w="21600" h="4201" stroke="0" extrusionOk="0">
                <a:moveTo>
                  <a:pt x="21357" y="0"/>
                </a:moveTo>
                <a:cubicBezTo>
                  <a:pt x="21518" y="1068"/>
                  <a:pt x="21600" y="2146"/>
                  <a:pt x="21600" y="3227"/>
                </a:cubicBezTo>
                <a:cubicBezTo>
                  <a:pt x="21600" y="3551"/>
                  <a:pt x="21592" y="3876"/>
                  <a:pt x="21578" y="4201"/>
                </a:cubicBezTo>
                <a:lnTo>
                  <a:pt x="0" y="3227"/>
                </a:lnTo>
                <a:lnTo>
                  <a:pt x="21357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7" name="Arc 149"/>
          <p:cNvSpPr>
            <a:spLocks/>
          </p:cNvSpPr>
          <p:nvPr/>
        </p:nvSpPr>
        <p:spPr bwMode="auto">
          <a:xfrm rot="10800000" flipH="1" flipV="1">
            <a:off x="5946775" y="2332038"/>
            <a:ext cx="879475" cy="423862"/>
          </a:xfrm>
          <a:custGeom>
            <a:avLst/>
            <a:gdLst>
              <a:gd name="T0" fmla="*/ 2147483647 w 20788"/>
              <a:gd name="T1" fmla="*/ 0 h 10003"/>
              <a:gd name="T2" fmla="*/ 2147483647 w 20788"/>
              <a:gd name="T3" fmla="*/ 2147483647 h 10003"/>
              <a:gd name="T4" fmla="*/ 0 w 20788"/>
              <a:gd name="T5" fmla="*/ 2147483647 h 10003"/>
              <a:gd name="T6" fmla="*/ 0 60000 65536"/>
              <a:gd name="T7" fmla="*/ 0 60000 65536"/>
              <a:gd name="T8" fmla="*/ 0 60000 65536"/>
              <a:gd name="T9" fmla="*/ 0 w 20788"/>
              <a:gd name="T10" fmla="*/ 0 h 10003"/>
              <a:gd name="T11" fmla="*/ 20788 w 20788"/>
              <a:gd name="T12" fmla="*/ 10003 h 100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788" h="10003" fill="none" extrusionOk="0">
                <a:moveTo>
                  <a:pt x="19144" y="-1"/>
                </a:moveTo>
                <a:cubicBezTo>
                  <a:pt x="19832" y="1318"/>
                  <a:pt x="20383" y="2703"/>
                  <a:pt x="20787" y="4135"/>
                </a:cubicBezTo>
              </a:path>
              <a:path w="20788" h="10003" stroke="0" extrusionOk="0">
                <a:moveTo>
                  <a:pt x="19144" y="-1"/>
                </a:moveTo>
                <a:cubicBezTo>
                  <a:pt x="19832" y="1318"/>
                  <a:pt x="20383" y="2703"/>
                  <a:pt x="20787" y="4135"/>
                </a:cubicBezTo>
                <a:lnTo>
                  <a:pt x="0" y="10003"/>
                </a:lnTo>
                <a:lnTo>
                  <a:pt x="19144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8" name="Arc 150"/>
          <p:cNvSpPr>
            <a:spLocks/>
          </p:cNvSpPr>
          <p:nvPr/>
        </p:nvSpPr>
        <p:spPr bwMode="auto">
          <a:xfrm rot="10800000" flipH="1" flipV="1">
            <a:off x="6237288" y="2122488"/>
            <a:ext cx="735012" cy="700087"/>
          </a:xfrm>
          <a:custGeom>
            <a:avLst/>
            <a:gdLst>
              <a:gd name="T0" fmla="*/ 2147483647 w 17368"/>
              <a:gd name="T1" fmla="*/ 0 h 16524"/>
              <a:gd name="T2" fmla="*/ 2147483647 w 17368"/>
              <a:gd name="T3" fmla="*/ 2147483647 h 16524"/>
              <a:gd name="T4" fmla="*/ 0 w 17368"/>
              <a:gd name="T5" fmla="*/ 2147483647 h 16524"/>
              <a:gd name="T6" fmla="*/ 0 60000 65536"/>
              <a:gd name="T7" fmla="*/ 0 60000 65536"/>
              <a:gd name="T8" fmla="*/ 0 60000 65536"/>
              <a:gd name="T9" fmla="*/ 0 w 17368"/>
              <a:gd name="T10" fmla="*/ 0 h 16524"/>
              <a:gd name="T11" fmla="*/ 17368 w 17368"/>
              <a:gd name="T12" fmla="*/ 16524 h 165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16524" fill="none" extrusionOk="0">
                <a:moveTo>
                  <a:pt x="13911" y="-1"/>
                </a:moveTo>
                <a:cubicBezTo>
                  <a:pt x="15203" y="1087"/>
                  <a:pt x="16363" y="2323"/>
                  <a:pt x="17367" y="3682"/>
                </a:cubicBezTo>
              </a:path>
              <a:path w="17368" h="16524" stroke="0" extrusionOk="0">
                <a:moveTo>
                  <a:pt x="13911" y="-1"/>
                </a:moveTo>
                <a:cubicBezTo>
                  <a:pt x="15203" y="1087"/>
                  <a:pt x="16363" y="2323"/>
                  <a:pt x="17367" y="3682"/>
                </a:cubicBezTo>
                <a:lnTo>
                  <a:pt x="0" y="16524"/>
                </a:lnTo>
                <a:lnTo>
                  <a:pt x="13911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9" name="Arc 151"/>
          <p:cNvSpPr>
            <a:spLocks/>
          </p:cNvSpPr>
          <p:nvPr/>
        </p:nvSpPr>
        <p:spPr bwMode="auto">
          <a:xfrm rot="10800000" flipH="1" flipV="1">
            <a:off x="6589713" y="2108200"/>
            <a:ext cx="473075" cy="857250"/>
          </a:xfrm>
          <a:custGeom>
            <a:avLst/>
            <a:gdLst>
              <a:gd name="T0" fmla="*/ 2147483647 w 11158"/>
              <a:gd name="T1" fmla="*/ 0 h 20247"/>
              <a:gd name="T2" fmla="*/ 2147483647 w 11158"/>
              <a:gd name="T3" fmla="*/ 2147483647 h 20247"/>
              <a:gd name="T4" fmla="*/ 0 w 11158"/>
              <a:gd name="T5" fmla="*/ 2147483647 h 20247"/>
              <a:gd name="T6" fmla="*/ 0 60000 65536"/>
              <a:gd name="T7" fmla="*/ 0 60000 65536"/>
              <a:gd name="T8" fmla="*/ 0 60000 65536"/>
              <a:gd name="T9" fmla="*/ 0 w 11158"/>
              <a:gd name="T10" fmla="*/ 0 h 20247"/>
              <a:gd name="T11" fmla="*/ 11158 w 11158"/>
              <a:gd name="T12" fmla="*/ 20247 h 20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58" h="20247" fill="none" extrusionOk="0">
                <a:moveTo>
                  <a:pt x="7524" y="0"/>
                </a:moveTo>
                <a:cubicBezTo>
                  <a:pt x="8787" y="469"/>
                  <a:pt x="10004" y="1056"/>
                  <a:pt x="11157" y="1752"/>
                </a:cubicBezTo>
              </a:path>
              <a:path w="11158" h="20247" stroke="0" extrusionOk="0">
                <a:moveTo>
                  <a:pt x="7524" y="0"/>
                </a:moveTo>
                <a:cubicBezTo>
                  <a:pt x="8787" y="469"/>
                  <a:pt x="10004" y="1056"/>
                  <a:pt x="11157" y="1752"/>
                </a:cubicBezTo>
                <a:lnTo>
                  <a:pt x="0" y="20247"/>
                </a:lnTo>
                <a:lnTo>
                  <a:pt x="7524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41" name="Freeform 153"/>
          <p:cNvSpPr>
            <a:spLocks/>
          </p:cNvSpPr>
          <p:nvPr/>
        </p:nvSpPr>
        <p:spPr bwMode="auto">
          <a:xfrm>
            <a:off x="2952750" y="2128838"/>
            <a:ext cx="4010025" cy="2433637"/>
          </a:xfrm>
          <a:custGeom>
            <a:avLst/>
            <a:gdLst>
              <a:gd name="T0" fmla="*/ 0 w 2526"/>
              <a:gd name="T1" fmla="*/ 2147483647 h 1533"/>
              <a:gd name="T2" fmla="*/ 2147483647 w 2526"/>
              <a:gd name="T3" fmla="*/ 2147483647 h 1533"/>
              <a:gd name="T4" fmla="*/ 2147483647 w 2526"/>
              <a:gd name="T5" fmla="*/ 2147483647 h 1533"/>
              <a:gd name="T6" fmla="*/ 2147483647 w 2526"/>
              <a:gd name="T7" fmla="*/ 2147483647 h 1533"/>
              <a:gd name="T8" fmla="*/ 2147483647 w 2526"/>
              <a:gd name="T9" fmla="*/ 2147483647 h 1533"/>
              <a:gd name="T10" fmla="*/ 2147483647 w 2526"/>
              <a:gd name="T11" fmla="*/ 2147483647 h 1533"/>
              <a:gd name="T12" fmla="*/ 2147483647 w 2526"/>
              <a:gd name="T13" fmla="*/ 2147483647 h 1533"/>
              <a:gd name="T14" fmla="*/ 2147483647 w 2526"/>
              <a:gd name="T15" fmla="*/ 2147483647 h 1533"/>
              <a:gd name="T16" fmla="*/ 2147483647 w 2526"/>
              <a:gd name="T17" fmla="*/ 2147483647 h 1533"/>
              <a:gd name="T18" fmla="*/ 2147483647 w 2526"/>
              <a:gd name="T19" fmla="*/ 2147483647 h 1533"/>
              <a:gd name="T20" fmla="*/ 2147483647 w 2526"/>
              <a:gd name="T21" fmla="*/ 2147483647 h 1533"/>
              <a:gd name="T22" fmla="*/ 2147483647 w 2526"/>
              <a:gd name="T23" fmla="*/ 2147483647 h 1533"/>
              <a:gd name="T24" fmla="*/ 2147483647 w 2526"/>
              <a:gd name="T25" fmla="*/ 0 h 15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526"/>
              <a:gd name="T40" fmla="*/ 0 h 1533"/>
              <a:gd name="T41" fmla="*/ 2526 w 2526"/>
              <a:gd name="T42" fmla="*/ 1533 h 15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526" h="1533">
                <a:moveTo>
                  <a:pt x="0" y="1533"/>
                </a:moveTo>
                <a:cubicBezTo>
                  <a:pt x="11" y="1532"/>
                  <a:pt x="23" y="1532"/>
                  <a:pt x="57" y="1530"/>
                </a:cubicBezTo>
                <a:cubicBezTo>
                  <a:pt x="91" y="1528"/>
                  <a:pt x="143" y="1531"/>
                  <a:pt x="207" y="1521"/>
                </a:cubicBezTo>
                <a:cubicBezTo>
                  <a:pt x="271" y="1511"/>
                  <a:pt x="355" y="1494"/>
                  <a:pt x="444" y="1470"/>
                </a:cubicBezTo>
                <a:cubicBezTo>
                  <a:pt x="533" y="1446"/>
                  <a:pt x="633" y="1418"/>
                  <a:pt x="741" y="1377"/>
                </a:cubicBezTo>
                <a:cubicBezTo>
                  <a:pt x="849" y="1336"/>
                  <a:pt x="975" y="1283"/>
                  <a:pt x="1089" y="1227"/>
                </a:cubicBezTo>
                <a:cubicBezTo>
                  <a:pt x="1203" y="1171"/>
                  <a:pt x="1318" y="1105"/>
                  <a:pt x="1428" y="1038"/>
                </a:cubicBezTo>
                <a:cubicBezTo>
                  <a:pt x="1538" y="971"/>
                  <a:pt x="1646" y="902"/>
                  <a:pt x="1749" y="828"/>
                </a:cubicBezTo>
                <a:cubicBezTo>
                  <a:pt x="1852" y="754"/>
                  <a:pt x="1960" y="667"/>
                  <a:pt x="2046" y="591"/>
                </a:cubicBezTo>
                <a:cubicBezTo>
                  <a:pt x="2132" y="515"/>
                  <a:pt x="2205" y="440"/>
                  <a:pt x="2268" y="372"/>
                </a:cubicBezTo>
                <a:cubicBezTo>
                  <a:pt x="2331" y="304"/>
                  <a:pt x="2386" y="236"/>
                  <a:pt x="2424" y="183"/>
                </a:cubicBezTo>
                <a:cubicBezTo>
                  <a:pt x="2462" y="130"/>
                  <a:pt x="2482" y="81"/>
                  <a:pt x="2499" y="51"/>
                </a:cubicBezTo>
                <a:cubicBezTo>
                  <a:pt x="2516" y="21"/>
                  <a:pt x="2522" y="9"/>
                  <a:pt x="2526" y="0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042" name="Line 154"/>
          <p:cNvSpPr>
            <a:spLocks noChangeShapeType="1"/>
          </p:cNvSpPr>
          <p:nvPr/>
        </p:nvSpPr>
        <p:spPr bwMode="auto">
          <a:xfrm flipH="1">
            <a:off x="3043238" y="4246563"/>
            <a:ext cx="85725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043" name="Line 155"/>
          <p:cNvSpPr>
            <a:spLocks noChangeShapeType="1"/>
          </p:cNvSpPr>
          <p:nvPr/>
        </p:nvSpPr>
        <p:spPr bwMode="auto">
          <a:xfrm flipH="1">
            <a:off x="3281363" y="3954463"/>
            <a:ext cx="693737" cy="6080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" name="Group 172"/>
          <p:cNvGrpSpPr>
            <a:grpSpLocks/>
          </p:cNvGrpSpPr>
          <p:nvPr/>
        </p:nvGrpSpPr>
        <p:grpSpPr bwMode="auto">
          <a:xfrm>
            <a:off x="2678113" y="3497263"/>
            <a:ext cx="2408237" cy="2154237"/>
            <a:chOff x="491" y="2141"/>
            <a:chExt cx="1517" cy="1357"/>
          </a:xfrm>
        </p:grpSpPr>
        <p:sp>
          <p:nvSpPr>
            <p:cNvPr id="21568" name="Text Box 160"/>
            <p:cNvSpPr txBox="1">
              <a:spLocks noChangeArrowheads="1"/>
            </p:cNvSpPr>
            <p:nvPr/>
          </p:nvSpPr>
          <p:spPr bwMode="auto">
            <a:xfrm>
              <a:off x="710" y="2460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1’</a:t>
              </a:r>
            </a:p>
          </p:txBody>
        </p:sp>
        <p:sp>
          <p:nvSpPr>
            <p:cNvPr id="21569" name="Text Box 161"/>
            <p:cNvSpPr txBox="1">
              <a:spLocks noChangeArrowheads="1"/>
            </p:cNvSpPr>
            <p:nvPr/>
          </p:nvSpPr>
          <p:spPr bwMode="auto">
            <a:xfrm>
              <a:off x="840" y="220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2’</a:t>
              </a:r>
            </a:p>
          </p:txBody>
        </p:sp>
        <p:sp>
          <p:nvSpPr>
            <p:cNvPr id="21570" name="Text Box 162"/>
            <p:cNvSpPr txBox="1">
              <a:spLocks noChangeArrowheads="1"/>
            </p:cNvSpPr>
            <p:nvPr/>
          </p:nvSpPr>
          <p:spPr bwMode="auto">
            <a:xfrm>
              <a:off x="1141" y="2141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3’</a:t>
              </a:r>
            </a:p>
          </p:txBody>
        </p:sp>
        <p:sp>
          <p:nvSpPr>
            <p:cNvPr id="21571" name="Text Box 163"/>
            <p:cNvSpPr txBox="1">
              <a:spLocks noChangeArrowheads="1"/>
            </p:cNvSpPr>
            <p:nvPr/>
          </p:nvSpPr>
          <p:spPr bwMode="auto">
            <a:xfrm>
              <a:off x="1492" y="2228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4’</a:t>
              </a:r>
            </a:p>
          </p:txBody>
        </p:sp>
        <p:sp>
          <p:nvSpPr>
            <p:cNvPr id="21572" name="Text Box 164"/>
            <p:cNvSpPr txBox="1">
              <a:spLocks noChangeArrowheads="1"/>
            </p:cNvSpPr>
            <p:nvPr/>
          </p:nvSpPr>
          <p:spPr bwMode="auto">
            <a:xfrm>
              <a:off x="1707" y="2490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5’</a:t>
              </a:r>
            </a:p>
          </p:txBody>
        </p:sp>
        <p:sp>
          <p:nvSpPr>
            <p:cNvPr id="21573" name="Text Box 165"/>
            <p:cNvSpPr txBox="1">
              <a:spLocks noChangeArrowheads="1"/>
            </p:cNvSpPr>
            <p:nvPr/>
          </p:nvSpPr>
          <p:spPr bwMode="auto">
            <a:xfrm>
              <a:off x="1777" y="2794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6’</a:t>
              </a:r>
            </a:p>
          </p:txBody>
        </p:sp>
        <p:sp>
          <p:nvSpPr>
            <p:cNvPr id="21574" name="Text Box 166"/>
            <p:cNvSpPr txBox="1">
              <a:spLocks noChangeArrowheads="1"/>
            </p:cNvSpPr>
            <p:nvPr/>
          </p:nvSpPr>
          <p:spPr bwMode="auto">
            <a:xfrm>
              <a:off x="1682" y="304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7’</a:t>
              </a:r>
            </a:p>
          </p:txBody>
        </p:sp>
        <p:sp>
          <p:nvSpPr>
            <p:cNvPr id="21575" name="Text Box 167"/>
            <p:cNvSpPr txBox="1">
              <a:spLocks noChangeArrowheads="1"/>
            </p:cNvSpPr>
            <p:nvPr/>
          </p:nvSpPr>
          <p:spPr bwMode="auto">
            <a:xfrm>
              <a:off x="1476" y="3278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8’</a:t>
              </a:r>
            </a:p>
          </p:txBody>
        </p:sp>
        <p:sp>
          <p:nvSpPr>
            <p:cNvPr id="21576" name="Text Box 168"/>
            <p:cNvSpPr txBox="1">
              <a:spLocks noChangeArrowheads="1"/>
            </p:cNvSpPr>
            <p:nvPr/>
          </p:nvSpPr>
          <p:spPr bwMode="auto">
            <a:xfrm>
              <a:off x="1150" y="3363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9’</a:t>
              </a:r>
            </a:p>
          </p:txBody>
        </p:sp>
        <p:sp>
          <p:nvSpPr>
            <p:cNvPr id="21577" name="Text Box 169"/>
            <p:cNvSpPr txBox="1">
              <a:spLocks noChangeArrowheads="1"/>
            </p:cNvSpPr>
            <p:nvPr/>
          </p:nvSpPr>
          <p:spPr bwMode="auto">
            <a:xfrm>
              <a:off x="825" y="3295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10’</a:t>
              </a:r>
            </a:p>
          </p:txBody>
        </p:sp>
        <p:sp>
          <p:nvSpPr>
            <p:cNvPr id="21578" name="Text Box 170"/>
            <p:cNvSpPr txBox="1">
              <a:spLocks noChangeArrowheads="1"/>
            </p:cNvSpPr>
            <p:nvPr/>
          </p:nvSpPr>
          <p:spPr bwMode="auto">
            <a:xfrm>
              <a:off x="585" y="304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11’</a:t>
              </a:r>
            </a:p>
          </p:txBody>
        </p:sp>
        <p:sp>
          <p:nvSpPr>
            <p:cNvPr id="21579" name="Text Box 171"/>
            <p:cNvSpPr txBox="1">
              <a:spLocks noChangeArrowheads="1"/>
            </p:cNvSpPr>
            <p:nvPr/>
          </p:nvSpPr>
          <p:spPr bwMode="auto">
            <a:xfrm>
              <a:off x="491" y="2762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12’</a:t>
              </a: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Construction of Hypocycloid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9C709C-2EA6-4339-BC93-45AD71B998F2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 dirty="0"/>
              <a:t>CE101 Lec2: Conics and Curves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62</a:t>
            </a:fld>
            <a:endParaRPr lang="en-US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66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000"/>
                                        <p:tgtEl>
                                          <p:spTgt spid="3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000"/>
                                        <p:tgtEl>
                                          <p:spTgt spid="37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000"/>
                                        <p:tgtEl>
                                          <p:spTgt spid="37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0"/>
                                        <p:tgtEl>
                                          <p:spTgt spid="37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000"/>
                                        <p:tgtEl>
                                          <p:spTgt spid="3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000"/>
                                        <p:tgtEl>
                                          <p:spTgt spid="37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37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2000"/>
                                        <p:tgtEl>
                                          <p:spTgt spid="3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2000"/>
                                        <p:tgtEl>
                                          <p:spTgt spid="3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000"/>
                                        <p:tgtEl>
                                          <p:spTgt spid="3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2000"/>
                                        <p:tgtEl>
                                          <p:spTgt spid="3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0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7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8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3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8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8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38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8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8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8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3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3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3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8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38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8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38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3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38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2000"/>
                                        <p:tgtEl>
                                          <p:spTgt spid="3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37892" grpId="0"/>
      <p:bldP spid="37893" grpId="0"/>
      <p:bldP spid="37895" grpId="0"/>
      <p:bldP spid="37896" grpId="0"/>
      <p:bldP spid="37928" grpId="0"/>
      <p:bldP spid="37929" grpId="0"/>
      <p:bldP spid="37961" grpId="0"/>
      <p:bldP spid="37962" grpId="0"/>
      <p:bldP spid="37963" grpId="0"/>
      <p:bldP spid="37964" grpId="0"/>
      <p:bldP spid="37965" grpId="0"/>
      <p:bldP spid="37966" grpId="0"/>
      <p:bldP spid="37967" grpId="0"/>
      <p:bldP spid="37968" grpId="0"/>
      <p:bldP spid="37969" grpId="0"/>
      <p:bldP spid="37970" grpId="0"/>
      <p:bldP spid="37971" grpId="0"/>
      <p:bldP spid="3797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 flipH="1">
            <a:off x="2954338" y="4565650"/>
            <a:ext cx="2741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5491163" y="4719638"/>
            <a:ext cx="585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O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879725" y="4600575"/>
            <a:ext cx="585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b="1"/>
              <a:t>P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103563" y="5594350"/>
            <a:ext cx="4484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 = Radius of directing circle = 60 mm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H="1">
            <a:off x="2949575" y="45656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748088" y="4572000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b="1"/>
              <a:t>C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109425" y="5929754"/>
            <a:ext cx="4484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= Radius of generating circle = 20 mm</a:t>
            </a:r>
          </a:p>
        </p:txBody>
      </p:sp>
      <p:sp>
        <p:nvSpPr>
          <p:cNvPr id="37897" name="Arc 9"/>
          <p:cNvSpPr>
            <a:spLocks/>
          </p:cNvSpPr>
          <p:nvPr/>
        </p:nvSpPr>
        <p:spPr bwMode="auto">
          <a:xfrm rot="5400000" flipH="1" flipV="1">
            <a:off x="3691732" y="1088231"/>
            <a:ext cx="2741612" cy="4213225"/>
          </a:xfrm>
          <a:custGeom>
            <a:avLst/>
            <a:gdLst>
              <a:gd name="T0" fmla="*/ 0 w 21600"/>
              <a:gd name="T1" fmla="*/ 0 h 33193"/>
              <a:gd name="T2" fmla="*/ 2313235 w 21600"/>
              <a:gd name="T3" fmla="*/ 4213225 h 33193"/>
              <a:gd name="T4" fmla="*/ 0 w 21600"/>
              <a:gd name="T5" fmla="*/ 2741712 h 33193"/>
              <a:gd name="T6" fmla="*/ 0 60000 65536"/>
              <a:gd name="T7" fmla="*/ 0 60000 65536"/>
              <a:gd name="T8" fmla="*/ 0 60000 65536"/>
              <a:gd name="T9" fmla="*/ 0 w 21600"/>
              <a:gd name="T10" fmla="*/ 0 h 33193"/>
              <a:gd name="T11" fmla="*/ 21600 w 21600"/>
              <a:gd name="T12" fmla="*/ 33193 h 33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319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06"/>
                  <a:pt x="20429" y="29728"/>
                  <a:pt x="18225" y="33193"/>
                </a:cubicBezTo>
              </a:path>
              <a:path w="21600" h="3319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5706"/>
                  <a:pt x="20429" y="29728"/>
                  <a:pt x="18225" y="33193"/>
                </a:cubicBezTo>
                <a:lnTo>
                  <a:pt x="0" y="21600"/>
                </a:lnTo>
                <a:close/>
              </a:path>
            </a:pathLst>
          </a:cu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954338" y="3654425"/>
            <a:ext cx="1828800" cy="1828800"/>
            <a:chOff x="876" y="1224"/>
            <a:chExt cx="1152" cy="1152"/>
          </a:xfrm>
        </p:grpSpPr>
        <p:sp>
          <p:nvSpPr>
            <p:cNvPr id="21604" name="AutoShape 11"/>
            <p:cNvSpPr>
              <a:spLocks noChangeArrowheads="1"/>
            </p:cNvSpPr>
            <p:nvPr/>
          </p:nvSpPr>
          <p:spPr bwMode="auto">
            <a:xfrm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605" name="AutoShape 12"/>
            <p:cNvSpPr>
              <a:spLocks noChangeArrowheads="1"/>
            </p:cNvSpPr>
            <p:nvPr/>
          </p:nvSpPr>
          <p:spPr bwMode="auto">
            <a:xfrm rot="1800000"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606" name="AutoShape 13"/>
            <p:cNvSpPr>
              <a:spLocks noChangeArrowheads="1"/>
            </p:cNvSpPr>
            <p:nvPr/>
          </p:nvSpPr>
          <p:spPr bwMode="auto">
            <a:xfrm rot="3600000">
              <a:off x="876" y="1224"/>
              <a:ext cx="1152" cy="1152"/>
            </a:xfrm>
            <a:prstGeom prst="flowChartOr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37902" name="Arc 14"/>
          <p:cNvSpPr>
            <a:spLocks/>
          </p:cNvSpPr>
          <p:nvPr/>
        </p:nvSpPr>
        <p:spPr bwMode="auto">
          <a:xfrm>
            <a:off x="2967038" y="4098925"/>
            <a:ext cx="101600" cy="466725"/>
          </a:xfrm>
          <a:custGeom>
            <a:avLst/>
            <a:gdLst>
              <a:gd name="T0" fmla="*/ 0 w 4710"/>
              <a:gd name="T1" fmla="*/ 0 h 21600"/>
              <a:gd name="T2" fmla="*/ 1019793045 w 4710"/>
              <a:gd name="T3" fmla="*/ 113352961 h 21600"/>
              <a:gd name="T4" fmla="*/ 0 w 4710"/>
              <a:gd name="T5" fmla="*/ 2147483647 h 21600"/>
              <a:gd name="T6" fmla="*/ 0 60000 65536"/>
              <a:gd name="T7" fmla="*/ 0 60000 65536"/>
              <a:gd name="T8" fmla="*/ 0 60000 65536"/>
              <a:gd name="T9" fmla="*/ 0 w 4710"/>
              <a:gd name="T10" fmla="*/ 0 h 21600"/>
              <a:gd name="T11" fmla="*/ 4710 w 471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0" h="21600" fill="none" extrusionOk="0">
                <a:moveTo>
                  <a:pt x="-1" y="0"/>
                </a:moveTo>
                <a:cubicBezTo>
                  <a:pt x="1584" y="0"/>
                  <a:pt x="3163" y="174"/>
                  <a:pt x="4710" y="519"/>
                </a:cubicBezTo>
              </a:path>
              <a:path w="4710" h="21600" stroke="0" extrusionOk="0">
                <a:moveTo>
                  <a:pt x="-1" y="0"/>
                </a:moveTo>
                <a:cubicBezTo>
                  <a:pt x="1584" y="0"/>
                  <a:pt x="3163" y="174"/>
                  <a:pt x="4710" y="51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3" name="Arc 15"/>
          <p:cNvSpPr>
            <a:spLocks/>
          </p:cNvSpPr>
          <p:nvPr/>
        </p:nvSpPr>
        <p:spPr bwMode="auto">
          <a:xfrm>
            <a:off x="3006725" y="3635375"/>
            <a:ext cx="180975" cy="463550"/>
          </a:xfrm>
          <a:custGeom>
            <a:avLst/>
            <a:gdLst>
              <a:gd name="T0" fmla="*/ 570717543 w 8381"/>
              <a:gd name="T1" fmla="*/ 0 h 21440"/>
              <a:gd name="T2" fmla="*/ 1822161309 w 8381"/>
              <a:gd name="T3" fmla="*/ 334768956 h 21440"/>
              <a:gd name="T4" fmla="*/ 0 w 8381"/>
              <a:gd name="T5" fmla="*/ 2147483647 h 21440"/>
              <a:gd name="T6" fmla="*/ 0 60000 65536"/>
              <a:gd name="T7" fmla="*/ 0 60000 65536"/>
              <a:gd name="T8" fmla="*/ 0 60000 65536"/>
              <a:gd name="T9" fmla="*/ 0 w 8381"/>
              <a:gd name="T10" fmla="*/ 0 h 21440"/>
              <a:gd name="T11" fmla="*/ 8381 w 8381"/>
              <a:gd name="T12" fmla="*/ 21440 h 2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81" h="21440" fill="none" extrusionOk="0">
                <a:moveTo>
                  <a:pt x="2624" y="0"/>
                </a:moveTo>
                <a:cubicBezTo>
                  <a:pt x="4605" y="242"/>
                  <a:pt x="6542" y="758"/>
                  <a:pt x="8380" y="1532"/>
                </a:cubicBezTo>
              </a:path>
              <a:path w="8381" h="21440" stroke="0" extrusionOk="0">
                <a:moveTo>
                  <a:pt x="2624" y="0"/>
                </a:moveTo>
                <a:cubicBezTo>
                  <a:pt x="4605" y="242"/>
                  <a:pt x="6542" y="758"/>
                  <a:pt x="8380" y="1532"/>
                </a:cubicBezTo>
                <a:lnTo>
                  <a:pt x="0" y="21440"/>
                </a:lnTo>
                <a:lnTo>
                  <a:pt x="262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4" name="Arc 16"/>
          <p:cNvSpPr>
            <a:spLocks/>
          </p:cNvSpPr>
          <p:nvPr/>
        </p:nvSpPr>
        <p:spPr bwMode="auto">
          <a:xfrm>
            <a:off x="3124200" y="3205163"/>
            <a:ext cx="263525" cy="442912"/>
          </a:xfrm>
          <a:custGeom>
            <a:avLst/>
            <a:gdLst>
              <a:gd name="T0" fmla="*/ 1500517052 w 12201"/>
              <a:gd name="T1" fmla="*/ 0 h 20470"/>
              <a:gd name="T2" fmla="*/ 2147483647 w 12201"/>
              <a:gd name="T3" fmla="*/ 579948648 h 20470"/>
              <a:gd name="T4" fmla="*/ 0 w 12201"/>
              <a:gd name="T5" fmla="*/ 2147483647 h 20470"/>
              <a:gd name="T6" fmla="*/ 0 60000 65536"/>
              <a:gd name="T7" fmla="*/ 0 60000 65536"/>
              <a:gd name="T8" fmla="*/ 0 60000 65536"/>
              <a:gd name="T9" fmla="*/ 0 w 12201"/>
              <a:gd name="T10" fmla="*/ 0 h 20470"/>
              <a:gd name="T11" fmla="*/ 12201 w 12201"/>
              <a:gd name="T12" fmla="*/ 20470 h 20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201" h="20470" fill="none" extrusionOk="0">
                <a:moveTo>
                  <a:pt x="6894" y="0"/>
                </a:moveTo>
                <a:cubicBezTo>
                  <a:pt x="8776" y="633"/>
                  <a:pt x="10562" y="1524"/>
                  <a:pt x="12201" y="2645"/>
                </a:cubicBezTo>
              </a:path>
              <a:path w="12201" h="20470" stroke="0" extrusionOk="0">
                <a:moveTo>
                  <a:pt x="6894" y="0"/>
                </a:moveTo>
                <a:cubicBezTo>
                  <a:pt x="8776" y="633"/>
                  <a:pt x="10562" y="1524"/>
                  <a:pt x="12201" y="2645"/>
                </a:cubicBezTo>
                <a:lnTo>
                  <a:pt x="0" y="20470"/>
                </a:lnTo>
                <a:lnTo>
                  <a:pt x="6894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5" name="Arc 17"/>
          <p:cNvSpPr>
            <a:spLocks/>
          </p:cNvSpPr>
          <p:nvPr/>
        </p:nvSpPr>
        <p:spPr bwMode="auto">
          <a:xfrm>
            <a:off x="3319463" y="2806700"/>
            <a:ext cx="315912" cy="415925"/>
          </a:xfrm>
          <a:custGeom>
            <a:avLst/>
            <a:gdLst>
              <a:gd name="T0" fmla="*/ 2147483647 w 14593"/>
              <a:gd name="T1" fmla="*/ 0 h 19232"/>
              <a:gd name="T2" fmla="*/ 2147483647 w 14593"/>
              <a:gd name="T3" fmla="*/ 723434646 h 19232"/>
              <a:gd name="T4" fmla="*/ 0 w 14593"/>
              <a:gd name="T5" fmla="*/ 2147483647 h 19232"/>
              <a:gd name="T6" fmla="*/ 0 60000 65536"/>
              <a:gd name="T7" fmla="*/ 0 60000 65536"/>
              <a:gd name="T8" fmla="*/ 0 60000 65536"/>
              <a:gd name="T9" fmla="*/ 0 w 14593"/>
              <a:gd name="T10" fmla="*/ 0 h 19232"/>
              <a:gd name="T11" fmla="*/ 14593 w 14593"/>
              <a:gd name="T12" fmla="*/ 19232 h 192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93" h="19232" fill="none" extrusionOk="0">
                <a:moveTo>
                  <a:pt x="9833" y="0"/>
                </a:moveTo>
                <a:cubicBezTo>
                  <a:pt x="11561" y="883"/>
                  <a:pt x="13162" y="1996"/>
                  <a:pt x="14592" y="3307"/>
                </a:cubicBezTo>
              </a:path>
              <a:path w="14593" h="19232" stroke="0" extrusionOk="0">
                <a:moveTo>
                  <a:pt x="9833" y="0"/>
                </a:moveTo>
                <a:cubicBezTo>
                  <a:pt x="11561" y="883"/>
                  <a:pt x="13162" y="1996"/>
                  <a:pt x="14592" y="3307"/>
                </a:cubicBezTo>
                <a:lnTo>
                  <a:pt x="0" y="19232"/>
                </a:lnTo>
                <a:lnTo>
                  <a:pt x="9833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6" name="Arc 18"/>
          <p:cNvSpPr>
            <a:spLocks/>
          </p:cNvSpPr>
          <p:nvPr/>
        </p:nvSpPr>
        <p:spPr bwMode="auto">
          <a:xfrm>
            <a:off x="3581400" y="2471738"/>
            <a:ext cx="371475" cy="365125"/>
          </a:xfrm>
          <a:custGeom>
            <a:avLst/>
            <a:gdLst>
              <a:gd name="T0" fmla="*/ 2147483647 w 17158"/>
              <a:gd name="T1" fmla="*/ 0 h 16931"/>
              <a:gd name="T2" fmla="*/ 2147483647 w 17158"/>
              <a:gd name="T3" fmla="*/ 824059090 h 16931"/>
              <a:gd name="T4" fmla="*/ 0 w 17158"/>
              <a:gd name="T5" fmla="*/ 2147483647 h 16931"/>
              <a:gd name="T6" fmla="*/ 0 60000 65536"/>
              <a:gd name="T7" fmla="*/ 0 60000 65536"/>
              <a:gd name="T8" fmla="*/ 0 60000 65536"/>
              <a:gd name="T9" fmla="*/ 0 w 17158"/>
              <a:gd name="T10" fmla="*/ 0 h 16931"/>
              <a:gd name="T11" fmla="*/ 17158 w 17158"/>
              <a:gd name="T12" fmla="*/ 16931 h 169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158" h="16931" fill="none" extrusionOk="0">
                <a:moveTo>
                  <a:pt x="13412" y="0"/>
                </a:moveTo>
                <a:cubicBezTo>
                  <a:pt x="14814" y="1110"/>
                  <a:pt x="16072" y="2389"/>
                  <a:pt x="17158" y="3809"/>
                </a:cubicBezTo>
              </a:path>
              <a:path w="17158" h="16931" stroke="0" extrusionOk="0">
                <a:moveTo>
                  <a:pt x="13412" y="0"/>
                </a:moveTo>
                <a:cubicBezTo>
                  <a:pt x="14814" y="1110"/>
                  <a:pt x="16072" y="2389"/>
                  <a:pt x="17158" y="3809"/>
                </a:cubicBezTo>
                <a:lnTo>
                  <a:pt x="0" y="16931"/>
                </a:lnTo>
                <a:lnTo>
                  <a:pt x="13412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7" name="Arc 19"/>
          <p:cNvSpPr>
            <a:spLocks/>
          </p:cNvSpPr>
          <p:nvPr/>
        </p:nvSpPr>
        <p:spPr bwMode="auto">
          <a:xfrm>
            <a:off x="3905250" y="2181225"/>
            <a:ext cx="412750" cy="320675"/>
          </a:xfrm>
          <a:custGeom>
            <a:avLst/>
            <a:gdLst>
              <a:gd name="T0" fmla="*/ 2147483647 w 19136"/>
              <a:gd name="T1" fmla="*/ 0 h 14831"/>
              <a:gd name="T2" fmla="*/ 2147483647 w 19136"/>
              <a:gd name="T3" fmla="*/ 1051944661 h 14831"/>
              <a:gd name="T4" fmla="*/ 0 w 19136"/>
              <a:gd name="T5" fmla="*/ 2147483647 h 14831"/>
              <a:gd name="T6" fmla="*/ 0 60000 65536"/>
              <a:gd name="T7" fmla="*/ 0 60000 65536"/>
              <a:gd name="T8" fmla="*/ 0 60000 65536"/>
              <a:gd name="T9" fmla="*/ 0 w 19136"/>
              <a:gd name="T10" fmla="*/ 0 h 14831"/>
              <a:gd name="T11" fmla="*/ 19136 w 19136"/>
              <a:gd name="T12" fmla="*/ 14831 h 148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36" h="14831" fill="none" extrusionOk="0">
                <a:moveTo>
                  <a:pt x="15703" y="-1"/>
                </a:moveTo>
                <a:cubicBezTo>
                  <a:pt x="17062" y="1439"/>
                  <a:pt x="18217" y="3058"/>
                  <a:pt x="19136" y="4812"/>
                </a:cubicBezTo>
              </a:path>
              <a:path w="19136" h="14831" stroke="0" extrusionOk="0">
                <a:moveTo>
                  <a:pt x="15703" y="-1"/>
                </a:moveTo>
                <a:cubicBezTo>
                  <a:pt x="17062" y="1439"/>
                  <a:pt x="18217" y="3058"/>
                  <a:pt x="19136" y="4812"/>
                </a:cubicBezTo>
                <a:lnTo>
                  <a:pt x="0" y="14831"/>
                </a:lnTo>
                <a:lnTo>
                  <a:pt x="15703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8" name="Arc 20"/>
          <p:cNvSpPr>
            <a:spLocks/>
          </p:cNvSpPr>
          <p:nvPr/>
        </p:nvSpPr>
        <p:spPr bwMode="auto">
          <a:xfrm>
            <a:off x="4279900" y="1957388"/>
            <a:ext cx="438150" cy="265112"/>
          </a:xfrm>
          <a:custGeom>
            <a:avLst/>
            <a:gdLst>
              <a:gd name="T0" fmla="*/ 2147483647 w 20258"/>
              <a:gd name="T1" fmla="*/ 0 h 12284"/>
              <a:gd name="T2" fmla="*/ 2147483647 w 20258"/>
              <a:gd name="T3" fmla="*/ 1038752455 h 12284"/>
              <a:gd name="T4" fmla="*/ 0 w 20258"/>
              <a:gd name="T5" fmla="*/ 2147483647 h 12284"/>
              <a:gd name="T6" fmla="*/ 0 60000 65536"/>
              <a:gd name="T7" fmla="*/ 0 60000 65536"/>
              <a:gd name="T8" fmla="*/ 0 60000 65536"/>
              <a:gd name="T9" fmla="*/ 0 w 20258"/>
              <a:gd name="T10" fmla="*/ 0 h 12284"/>
              <a:gd name="T11" fmla="*/ 20258 w 20258"/>
              <a:gd name="T12" fmla="*/ 12284 h 12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258" h="12284" fill="none" extrusionOk="0">
                <a:moveTo>
                  <a:pt x="17766" y="0"/>
                </a:moveTo>
                <a:cubicBezTo>
                  <a:pt x="18794" y="1485"/>
                  <a:pt x="19630" y="3094"/>
                  <a:pt x="20257" y="4788"/>
                </a:cubicBezTo>
              </a:path>
              <a:path w="20258" h="12284" stroke="0" extrusionOk="0">
                <a:moveTo>
                  <a:pt x="17766" y="0"/>
                </a:moveTo>
                <a:cubicBezTo>
                  <a:pt x="18794" y="1485"/>
                  <a:pt x="19630" y="3094"/>
                  <a:pt x="20257" y="4788"/>
                </a:cubicBezTo>
                <a:lnTo>
                  <a:pt x="0" y="12284"/>
                </a:lnTo>
                <a:lnTo>
                  <a:pt x="17766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09" name="Arc 21"/>
          <p:cNvSpPr>
            <a:spLocks/>
          </p:cNvSpPr>
          <p:nvPr/>
        </p:nvSpPr>
        <p:spPr bwMode="auto">
          <a:xfrm>
            <a:off x="4699000" y="1824038"/>
            <a:ext cx="461963" cy="192087"/>
          </a:xfrm>
          <a:custGeom>
            <a:avLst/>
            <a:gdLst>
              <a:gd name="T0" fmla="*/ 2147483647 w 21377"/>
              <a:gd name="T1" fmla="*/ 0 h 8921"/>
              <a:gd name="T2" fmla="*/ 2147483647 w 21377"/>
              <a:gd name="T3" fmla="*/ 1251865646 h 8921"/>
              <a:gd name="T4" fmla="*/ 0 w 21377"/>
              <a:gd name="T5" fmla="*/ 1917570285 h 8921"/>
              <a:gd name="T6" fmla="*/ 0 60000 65536"/>
              <a:gd name="T7" fmla="*/ 0 60000 65536"/>
              <a:gd name="T8" fmla="*/ 0 60000 65536"/>
              <a:gd name="T9" fmla="*/ 0 w 21377"/>
              <a:gd name="T10" fmla="*/ 0 h 8921"/>
              <a:gd name="T11" fmla="*/ 21377 w 21377"/>
              <a:gd name="T12" fmla="*/ 8921 h 89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77" h="8921" fill="none" extrusionOk="0">
                <a:moveTo>
                  <a:pt x="19671" y="0"/>
                </a:moveTo>
                <a:cubicBezTo>
                  <a:pt x="20511" y="1851"/>
                  <a:pt x="21085" y="3812"/>
                  <a:pt x="21376" y="5824"/>
                </a:cubicBezTo>
              </a:path>
              <a:path w="21377" h="8921" stroke="0" extrusionOk="0">
                <a:moveTo>
                  <a:pt x="19671" y="0"/>
                </a:moveTo>
                <a:cubicBezTo>
                  <a:pt x="20511" y="1851"/>
                  <a:pt x="21085" y="3812"/>
                  <a:pt x="21376" y="5824"/>
                </a:cubicBezTo>
                <a:lnTo>
                  <a:pt x="0" y="8921"/>
                </a:lnTo>
                <a:lnTo>
                  <a:pt x="1967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0" name="Arc 22"/>
          <p:cNvSpPr>
            <a:spLocks/>
          </p:cNvSpPr>
          <p:nvPr/>
        </p:nvSpPr>
        <p:spPr bwMode="auto">
          <a:xfrm>
            <a:off x="5146675" y="1770063"/>
            <a:ext cx="466725" cy="112712"/>
          </a:xfrm>
          <a:custGeom>
            <a:avLst/>
            <a:gdLst>
              <a:gd name="T0" fmla="*/ 2147483647 w 21600"/>
              <a:gd name="T1" fmla="*/ 0 h 5239"/>
              <a:gd name="T2" fmla="*/ 2147483647 w 21600"/>
              <a:gd name="T3" fmla="*/ 1122368261 h 5239"/>
              <a:gd name="T4" fmla="*/ 0 w 21600"/>
              <a:gd name="T5" fmla="*/ 1122368261 h 5239"/>
              <a:gd name="T6" fmla="*/ 0 60000 65536"/>
              <a:gd name="T7" fmla="*/ 0 60000 65536"/>
              <a:gd name="T8" fmla="*/ 0 60000 65536"/>
              <a:gd name="T9" fmla="*/ 0 w 21600"/>
              <a:gd name="T10" fmla="*/ 0 h 5239"/>
              <a:gd name="T11" fmla="*/ 21600 w 21600"/>
              <a:gd name="T12" fmla="*/ 5239 h 52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5239" fill="none" extrusionOk="0">
                <a:moveTo>
                  <a:pt x="20955" y="-1"/>
                </a:moveTo>
                <a:cubicBezTo>
                  <a:pt x="21383" y="1713"/>
                  <a:pt x="21600" y="3472"/>
                  <a:pt x="21600" y="5239"/>
                </a:cubicBezTo>
              </a:path>
              <a:path w="21600" h="5239" stroke="0" extrusionOk="0">
                <a:moveTo>
                  <a:pt x="20955" y="-1"/>
                </a:moveTo>
                <a:cubicBezTo>
                  <a:pt x="21383" y="1713"/>
                  <a:pt x="21600" y="3472"/>
                  <a:pt x="21600" y="5239"/>
                </a:cubicBezTo>
                <a:lnTo>
                  <a:pt x="0" y="5239"/>
                </a:lnTo>
                <a:lnTo>
                  <a:pt x="20955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1" name="Arc 23"/>
          <p:cNvSpPr>
            <a:spLocks/>
          </p:cNvSpPr>
          <p:nvPr/>
        </p:nvSpPr>
        <p:spPr bwMode="auto">
          <a:xfrm rot="5400000">
            <a:off x="5796756" y="1639094"/>
            <a:ext cx="93663" cy="466725"/>
          </a:xfrm>
          <a:custGeom>
            <a:avLst/>
            <a:gdLst>
              <a:gd name="T0" fmla="*/ 0 w 4362"/>
              <a:gd name="T1" fmla="*/ 0 h 21600"/>
              <a:gd name="T2" fmla="*/ 927289446 w 4362"/>
              <a:gd name="T3" fmla="*/ 96999673 h 21600"/>
              <a:gd name="T4" fmla="*/ 0 w 4362"/>
              <a:gd name="T5" fmla="*/ 2147483647 h 21600"/>
              <a:gd name="T6" fmla="*/ 0 60000 65536"/>
              <a:gd name="T7" fmla="*/ 0 60000 65536"/>
              <a:gd name="T8" fmla="*/ 0 60000 65536"/>
              <a:gd name="T9" fmla="*/ 0 w 4362"/>
              <a:gd name="T10" fmla="*/ 0 h 21600"/>
              <a:gd name="T11" fmla="*/ 4362 w 436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62" h="21600" fill="none" extrusionOk="0">
                <a:moveTo>
                  <a:pt x="-1" y="0"/>
                </a:moveTo>
                <a:cubicBezTo>
                  <a:pt x="1465" y="0"/>
                  <a:pt x="2926" y="149"/>
                  <a:pt x="4361" y="445"/>
                </a:cubicBezTo>
              </a:path>
              <a:path w="4362" h="21600" stroke="0" extrusionOk="0">
                <a:moveTo>
                  <a:pt x="-1" y="0"/>
                </a:moveTo>
                <a:cubicBezTo>
                  <a:pt x="1465" y="0"/>
                  <a:pt x="2926" y="149"/>
                  <a:pt x="4361" y="44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2" name="Arc 24"/>
          <p:cNvSpPr>
            <a:spLocks/>
          </p:cNvSpPr>
          <p:nvPr/>
        </p:nvSpPr>
        <p:spPr bwMode="auto">
          <a:xfrm rot="5400000">
            <a:off x="6227763" y="1704975"/>
            <a:ext cx="171450" cy="466725"/>
          </a:xfrm>
          <a:custGeom>
            <a:avLst/>
            <a:gdLst>
              <a:gd name="T0" fmla="*/ 189316428 w 7945"/>
              <a:gd name="T1" fmla="*/ 0 h 21582"/>
              <a:gd name="T2" fmla="*/ 1722932405 w 7945"/>
              <a:gd name="T3" fmla="*/ 327196802 h 21582"/>
              <a:gd name="T4" fmla="*/ 0 w 7945"/>
              <a:gd name="T5" fmla="*/ 2147483647 h 21582"/>
              <a:gd name="T6" fmla="*/ 0 60000 65536"/>
              <a:gd name="T7" fmla="*/ 0 60000 65536"/>
              <a:gd name="T8" fmla="*/ 0 60000 65536"/>
              <a:gd name="T9" fmla="*/ 0 w 7945"/>
              <a:gd name="T10" fmla="*/ 0 h 21582"/>
              <a:gd name="T11" fmla="*/ 7945 w 7945"/>
              <a:gd name="T12" fmla="*/ 21582 h 215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45" h="21582" fill="none" extrusionOk="0">
                <a:moveTo>
                  <a:pt x="873" y="-1"/>
                </a:moveTo>
                <a:cubicBezTo>
                  <a:pt x="3297" y="97"/>
                  <a:pt x="5688" y="603"/>
                  <a:pt x="7944" y="1496"/>
                </a:cubicBezTo>
              </a:path>
              <a:path w="7945" h="21582" stroke="0" extrusionOk="0">
                <a:moveTo>
                  <a:pt x="873" y="-1"/>
                </a:moveTo>
                <a:cubicBezTo>
                  <a:pt x="3297" y="97"/>
                  <a:pt x="5688" y="603"/>
                  <a:pt x="7944" y="1496"/>
                </a:cubicBezTo>
                <a:lnTo>
                  <a:pt x="0" y="21582"/>
                </a:lnTo>
                <a:lnTo>
                  <a:pt x="873" y="-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13" name="Arc 25"/>
          <p:cNvSpPr>
            <a:spLocks/>
          </p:cNvSpPr>
          <p:nvPr/>
        </p:nvSpPr>
        <p:spPr bwMode="auto">
          <a:xfrm rot="5400000">
            <a:off x="6647657" y="1847056"/>
            <a:ext cx="233362" cy="454025"/>
          </a:xfrm>
          <a:custGeom>
            <a:avLst/>
            <a:gdLst>
              <a:gd name="T0" fmla="*/ 1106574826 w 10787"/>
              <a:gd name="T1" fmla="*/ 0 h 21001"/>
              <a:gd name="T2" fmla="*/ 2147483647 w 10787"/>
              <a:gd name="T3" fmla="*/ 499602248 h 21001"/>
              <a:gd name="T4" fmla="*/ 0 w 10787"/>
              <a:gd name="T5" fmla="*/ 2147483647 h 21001"/>
              <a:gd name="T6" fmla="*/ 0 60000 65536"/>
              <a:gd name="T7" fmla="*/ 0 60000 65536"/>
              <a:gd name="T8" fmla="*/ 0 60000 65536"/>
              <a:gd name="T9" fmla="*/ 0 w 10787"/>
              <a:gd name="T10" fmla="*/ 0 h 21001"/>
              <a:gd name="T11" fmla="*/ 10787 w 10787"/>
              <a:gd name="T12" fmla="*/ 21001 h 210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787" h="21001" fill="none" extrusionOk="0">
                <a:moveTo>
                  <a:pt x="5051" y="0"/>
                </a:moveTo>
                <a:cubicBezTo>
                  <a:pt x="7063" y="483"/>
                  <a:pt x="8994" y="1254"/>
                  <a:pt x="10786" y="2287"/>
                </a:cubicBezTo>
              </a:path>
              <a:path w="10787" h="21001" stroke="0" extrusionOk="0">
                <a:moveTo>
                  <a:pt x="5051" y="0"/>
                </a:moveTo>
                <a:cubicBezTo>
                  <a:pt x="7063" y="483"/>
                  <a:pt x="8994" y="1254"/>
                  <a:pt x="10786" y="2287"/>
                </a:cubicBezTo>
                <a:lnTo>
                  <a:pt x="0" y="21001"/>
                </a:lnTo>
                <a:lnTo>
                  <a:pt x="505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06725" y="1830388"/>
            <a:ext cx="3957638" cy="2738437"/>
            <a:chOff x="2985" y="1021"/>
            <a:chExt cx="2493" cy="1725"/>
          </a:xfrm>
        </p:grpSpPr>
        <p:sp>
          <p:nvSpPr>
            <p:cNvPr id="19543" name="Line 27"/>
            <p:cNvSpPr>
              <a:spLocks noChangeShapeType="1"/>
            </p:cNvSpPr>
            <p:nvPr/>
          </p:nvSpPr>
          <p:spPr bwMode="auto">
            <a:xfrm>
              <a:off x="2985" y="2450"/>
              <a:ext cx="1694" cy="29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4" name="Line 28"/>
            <p:cNvSpPr>
              <a:spLocks noChangeShapeType="1"/>
            </p:cNvSpPr>
            <p:nvPr/>
          </p:nvSpPr>
          <p:spPr bwMode="auto">
            <a:xfrm>
              <a:off x="3059" y="2166"/>
              <a:ext cx="1620" cy="57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5" name="Line 29"/>
            <p:cNvSpPr>
              <a:spLocks noChangeShapeType="1"/>
            </p:cNvSpPr>
            <p:nvPr/>
          </p:nvSpPr>
          <p:spPr bwMode="auto">
            <a:xfrm>
              <a:off x="3182" y="1898"/>
              <a:ext cx="1497" cy="846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6" name="Line 30"/>
            <p:cNvSpPr>
              <a:spLocks noChangeShapeType="1"/>
            </p:cNvSpPr>
            <p:nvPr/>
          </p:nvSpPr>
          <p:spPr bwMode="auto">
            <a:xfrm>
              <a:off x="3347" y="1655"/>
              <a:ext cx="1332" cy="1089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7" name="Line 31"/>
            <p:cNvSpPr>
              <a:spLocks noChangeShapeType="1"/>
            </p:cNvSpPr>
            <p:nvPr/>
          </p:nvSpPr>
          <p:spPr bwMode="auto">
            <a:xfrm>
              <a:off x="3551" y="1444"/>
              <a:ext cx="1128" cy="130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8" name="Line 32"/>
            <p:cNvSpPr>
              <a:spLocks noChangeShapeType="1"/>
            </p:cNvSpPr>
            <p:nvPr/>
          </p:nvSpPr>
          <p:spPr bwMode="auto">
            <a:xfrm>
              <a:off x="3787" y="1270"/>
              <a:ext cx="892" cy="147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49" name="Line 33"/>
            <p:cNvSpPr>
              <a:spLocks noChangeShapeType="1"/>
            </p:cNvSpPr>
            <p:nvPr/>
          </p:nvSpPr>
          <p:spPr bwMode="auto">
            <a:xfrm>
              <a:off x="4051" y="1138"/>
              <a:ext cx="628" cy="160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0" name="Line 34"/>
            <p:cNvSpPr>
              <a:spLocks noChangeShapeType="1"/>
            </p:cNvSpPr>
            <p:nvPr/>
          </p:nvSpPr>
          <p:spPr bwMode="auto">
            <a:xfrm>
              <a:off x="4333" y="1054"/>
              <a:ext cx="346" cy="169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1" name="Line 35"/>
            <p:cNvSpPr>
              <a:spLocks noChangeShapeType="1"/>
            </p:cNvSpPr>
            <p:nvPr/>
          </p:nvSpPr>
          <p:spPr bwMode="auto">
            <a:xfrm>
              <a:off x="4625" y="1021"/>
              <a:ext cx="54" cy="1725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2" name="Line 36"/>
            <p:cNvSpPr>
              <a:spLocks noChangeShapeType="1"/>
            </p:cNvSpPr>
            <p:nvPr/>
          </p:nvSpPr>
          <p:spPr bwMode="auto">
            <a:xfrm flipH="1">
              <a:off x="4679" y="1034"/>
              <a:ext cx="240" cy="17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3" name="Line 37"/>
            <p:cNvSpPr>
              <a:spLocks noChangeShapeType="1"/>
            </p:cNvSpPr>
            <p:nvPr/>
          </p:nvSpPr>
          <p:spPr bwMode="auto">
            <a:xfrm flipH="1">
              <a:off x="4679" y="1099"/>
              <a:ext cx="528" cy="1647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554" name="Line 38"/>
            <p:cNvSpPr>
              <a:spLocks noChangeShapeType="1"/>
            </p:cNvSpPr>
            <p:nvPr/>
          </p:nvSpPr>
          <p:spPr bwMode="auto">
            <a:xfrm flipH="1">
              <a:off x="4679" y="1212"/>
              <a:ext cx="799" cy="153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</p:grpSp>
      <p:sp>
        <p:nvSpPr>
          <p:cNvPr id="37927" name="Arc 39"/>
          <p:cNvSpPr>
            <a:spLocks/>
          </p:cNvSpPr>
          <p:nvPr/>
        </p:nvSpPr>
        <p:spPr bwMode="auto">
          <a:xfrm flipH="1">
            <a:off x="5332413" y="4208463"/>
            <a:ext cx="534987" cy="361950"/>
          </a:xfrm>
          <a:custGeom>
            <a:avLst/>
            <a:gdLst>
              <a:gd name="T0" fmla="*/ 0 w 31665"/>
              <a:gd name="T1" fmla="*/ 196247480 h 21600"/>
              <a:gd name="T2" fmla="*/ 2147483647 w 31665"/>
              <a:gd name="T3" fmla="*/ 1703072225 h 21600"/>
              <a:gd name="T4" fmla="*/ 820101838 w 31665"/>
              <a:gd name="T5" fmla="*/ 1703072225 h 21600"/>
              <a:gd name="T6" fmla="*/ 0 60000 65536"/>
              <a:gd name="T7" fmla="*/ 0 60000 65536"/>
              <a:gd name="T8" fmla="*/ 0 60000 65536"/>
              <a:gd name="T9" fmla="*/ 0 w 31665"/>
              <a:gd name="T10" fmla="*/ 0 h 21600"/>
              <a:gd name="T11" fmla="*/ 31665 w 3166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65" h="21600" fill="none" extrusionOk="0">
                <a:moveTo>
                  <a:pt x="-1" y="2488"/>
                </a:moveTo>
                <a:cubicBezTo>
                  <a:pt x="3103" y="854"/>
                  <a:pt x="6557" y="-1"/>
                  <a:pt x="10065" y="0"/>
                </a:cubicBezTo>
                <a:cubicBezTo>
                  <a:pt x="21994" y="0"/>
                  <a:pt x="31665" y="9670"/>
                  <a:pt x="31665" y="21600"/>
                </a:cubicBezTo>
              </a:path>
              <a:path w="31665" h="21600" stroke="0" extrusionOk="0">
                <a:moveTo>
                  <a:pt x="-1" y="2488"/>
                </a:moveTo>
                <a:cubicBezTo>
                  <a:pt x="3103" y="854"/>
                  <a:pt x="6557" y="-1"/>
                  <a:pt x="10065" y="0"/>
                </a:cubicBezTo>
                <a:cubicBezTo>
                  <a:pt x="21994" y="0"/>
                  <a:pt x="31665" y="9670"/>
                  <a:pt x="31665" y="21600"/>
                </a:cubicBezTo>
                <a:lnTo>
                  <a:pt x="10065" y="21600"/>
                </a:lnTo>
                <a:lnTo>
                  <a:pt x="-1" y="2488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928" name="Text Box 40"/>
          <p:cNvSpPr txBox="1">
            <a:spLocks noChangeArrowheads="1"/>
          </p:cNvSpPr>
          <p:nvPr/>
        </p:nvSpPr>
        <p:spPr bwMode="auto">
          <a:xfrm>
            <a:off x="6076950" y="4208463"/>
            <a:ext cx="396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>
                <a:solidFill>
                  <a:schemeClr val="accent2"/>
                </a:solidFill>
              </a:rPr>
              <a:t>θ</a:t>
            </a:r>
          </a:p>
        </p:txBody>
      </p:sp>
      <p:sp>
        <p:nvSpPr>
          <p:cNvPr id="37929" name="Text Box 41"/>
          <p:cNvSpPr txBox="1">
            <a:spLocks noChangeArrowheads="1"/>
          </p:cNvSpPr>
          <p:nvPr/>
        </p:nvSpPr>
        <p:spPr bwMode="auto">
          <a:xfrm>
            <a:off x="3138000" y="6265475"/>
            <a:ext cx="37687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r/R x 360º = 20/60 x 360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120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61" name="Text Box 73"/>
          <p:cNvSpPr txBox="1">
            <a:spLocks noChangeArrowheads="1"/>
          </p:cNvSpPr>
          <p:nvPr/>
        </p:nvSpPr>
        <p:spPr bwMode="auto">
          <a:xfrm>
            <a:off x="2782888" y="395763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</a:t>
            </a:r>
          </a:p>
        </p:txBody>
      </p:sp>
      <p:sp>
        <p:nvSpPr>
          <p:cNvPr id="37962" name="Text Box 74"/>
          <p:cNvSpPr txBox="1">
            <a:spLocks noChangeArrowheads="1"/>
          </p:cNvSpPr>
          <p:nvPr/>
        </p:nvSpPr>
        <p:spPr bwMode="auto">
          <a:xfrm>
            <a:off x="2952750" y="3479800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2</a:t>
            </a:r>
          </a:p>
        </p:txBody>
      </p:sp>
      <p:sp>
        <p:nvSpPr>
          <p:cNvPr id="37963" name="Text Box 75"/>
          <p:cNvSpPr txBox="1">
            <a:spLocks noChangeArrowheads="1"/>
          </p:cNvSpPr>
          <p:nvPr/>
        </p:nvSpPr>
        <p:spPr bwMode="auto">
          <a:xfrm>
            <a:off x="3160713" y="3033713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3</a:t>
            </a:r>
          </a:p>
        </p:txBody>
      </p:sp>
      <p:sp>
        <p:nvSpPr>
          <p:cNvPr id="37964" name="Text Box 76"/>
          <p:cNvSpPr txBox="1">
            <a:spLocks noChangeArrowheads="1"/>
          </p:cNvSpPr>
          <p:nvPr/>
        </p:nvSpPr>
        <p:spPr bwMode="auto">
          <a:xfrm>
            <a:off x="3444875" y="26463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4</a:t>
            </a:r>
          </a:p>
        </p:txBody>
      </p:sp>
      <p:sp>
        <p:nvSpPr>
          <p:cNvPr id="37965" name="Text Box 77"/>
          <p:cNvSpPr txBox="1">
            <a:spLocks noChangeArrowheads="1"/>
          </p:cNvSpPr>
          <p:nvPr/>
        </p:nvSpPr>
        <p:spPr bwMode="auto">
          <a:xfrm>
            <a:off x="3768725" y="23034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5</a:t>
            </a:r>
          </a:p>
        </p:txBody>
      </p:sp>
      <p:sp>
        <p:nvSpPr>
          <p:cNvPr id="37966" name="Text Box 78"/>
          <p:cNvSpPr txBox="1">
            <a:spLocks noChangeArrowheads="1"/>
          </p:cNvSpPr>
          <p:nvPr/>
        </p:nvSpPr>
        <p:spPr bwMode="auto">
          <a:xfrm>
            <a:off x="4157663" y="204628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6</a:t>
            </a:r>
          </a:p>
        </p:txBody>
      </p:sp>
      <p:sp>
        <p:nvSpPr>
          <p:cNvPr id="37967" name="Text Box 79"/>
          <p:cNvSpPr txBox="1">
            <a:spLocks noChangeArrowheads="1"/>
          </p:cNvSpPr>
          <p:nvPr/>
        </p:nvSpPr>
        <p:spPr bwMode="auto">
          <a:xfrm>
            <a:off x="4598988" y="183038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7</a:t>
            </a:r>
          </a:p>
        </p:txBody>
      </p:sp>
      <p:sp>
        <p:nvSpPr>
          <p:cNvPr id="37968" name="Text Box 80"/>
          <p:cNvSpPr txBox="1">
            <a:spLocks noChangeArrowheads="1"/>
          </p:cNvSpPr>
          <p:nvPr/>
        </p:nvSpPr>
        <p:spPr bwMode="auto">
          <a:xfrm>
            <a:off x="5057775" y="171291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8</a:t>
            </a:r>
          </a:p>
        </p:txBody>
      </p:sp>
      <p:sp>
        <p:nvSpPr>
          <p:cNvPr id="37969" name="Text Box 81"/>
          <p:cNvSpPr txBox="1">
            <a:spLocks noChangeArrowheads="1"/>
          </p:cNvSpPr>
          <p:nvPr/>
        </p:nvSpPr>
        <p:spPr bwMode="auto">
          <a:xfrm>
            <a:off x="5521325" y="1668463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9</a:t>
            </a:r>
          </a:p>
        </p:txBody>
      </p:sp>
      <p:sp>
        <p:nvSpPr>
          <p:cNvPr id="37970" name="Text Box 82"/>
          <p:cNvSpPr txBox="1">
            <a:spLocks noChangeArrowheads="1"/>
          </p:cNvSpPr>
          <p:nvPr/>
        </p:nvSpPr>
        <p:spPr bwMode="auto">
          <a:xfrm>
            <a:off x="5969000" y="1695450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10</a:t>
            </a:r>
          </a:p>
        </p:txBody>
      </p:sp>
      <p:sp>
        <p:nvSpPr>
          <p:cNvPr id="37971" name="Text Box 83"/>
          <p:cNvSpPr txBox="1">
            <a:spLocks noChangeArrowheads="1"/>
          </p:cNvSpPr>
          <p:nvPr/>
        </p:nvSpPr>
        <p:spPr bwMode="auto">
          <a:xfrm>
            <a:off x="6473825" y="1811338"/>
            <a:ext cx="366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11</a:t>
            </a:r>
          </a:p>
        </p:txBody>
      </p:sp>
      <p:sp>
        <p:nvSpPr>
          <p:cNvPr id="37972" name="Text Box 84"/>
          <p:cNvSpPr txBox="1">
            <a:spLocks noChangeArrowheads="1"/>
          </p:cNvSpPr>
          <p:nvPr/>
        </p:nvSpPr>
        <p:spPr bwMode="auto">
          <a:xfrm>
            <a:off x="6919913" y="2001838"/>
            <a:ext cx="366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800"/>
              <a:t>12</a:t>
            </a:r>
          </a:p>
        </p:txBody>
      </p:sp>
      <p:sp>
        <p:nvSpPr>
          <p:cNvPr id="37999" name="Arc 111"/>
          <p:cNvSpPr>
            <a:spLocks/>
          </p:cNvSpPr>
          <p:nvPr/>
        </p:nvSpPr>
        <p:spPr bwMode="auto">
          <a:xfrm flipH="1">
            <a:off x="3043238" y="1916113"/>
            <a:ext cx="3881437" cy="3108325"/>
          </a:xfrm>
          <a:custGeom>
            <a:avLst/>
            <a:gdLst>
              <a:gd name="T0" fmla="*/ 0 w 31619"/>
              <a:gd name="T1" fmla="*/ 2147483647 h 25321"/>
              <a:gd name="T2" fmla="*/ 2147483647 w 31619"/>
              <a:gd name="T3" fmla="*/ 2147483647 h 25321"/>
              <a:gd name="T4" fmla="*/ 2147483647 w 31619"/>
              <a:gd name="T5" fmla="*/ 2147483647 h 25321"/>
              <a:gd name="T6" fmla="*/ 0 60000 65536"/>
              <a:gd name="T7" fmla="*/ 0 60000 65536"/>
              <a:gd name="T8" fmla="*/ 0 60000 65536"/>
              <a:gd name="T9" fmla="*/ 0 w 31619"/>
              <a:gd name="T10" fmla="*/ 0 h 25321"/>
              <a:gd name="T11" fmla="*/ 31619 w 31619"/>
              <a:gd name="T12" fmla="*/ 25321 h 253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19" h="25321" fill="none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cubicBezTo>
                  <a:pt x="31619" y="22847"/>
                  <a:pt x="31510" y="24092"/>
                  <a:pt x="31296" y="25321"/>
                </a:cubicBezTo>
              </a:path>
              <a:path w="31619" h="25321" stroke="0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cubicBezTo>
                  <a:pt x="31619" y="22847"/>
                  <a:pt x="31510" y="24092"/>
                  <a:pt x="31296" y="25321"/>
                </a:cubicBezTo>
                <a:lnTo>
                  <a:pt x="10019" y="21600"/>
                </a:lnTo>
                <a:lnTo>
                  <a:pt x="0" y="246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1" name="Arc 113"/>
          <p:cNvSpPr>
            <a:spLocks/>
          </p:cNvSpPr>
          <p:nvPr/>
        </p:nvSpPr>
        <p:spPr bwMode="auto">
          <a:xfrm flipH="1">
            <a:off x="3281363" y="2154238"/>
            <a:ext cx="3548062" cy="3190875"/>
          </a:xfrm>
          <a:custGeom>
            <a:avLst/>
            <a:gdLst>
              <a:gd name="T0" fmla="*/ 0 w 31756"/>
              <a:gd name="T1" fmla="*/ 2147483647 h 28560"/>
              <a:gd name="T2" fmla="*/ 2147483647 w 31756"/>
              <a:gd name="T3" fmla="*/ 2147483647 h 28560"/>
              <a:gd name="T4" fmla="*/ 2147483647 w 31756"/>
              <a:gd name="T5" fmla="*/ 2147483647 h 28560"/>
              <a:gd name="T6" fmla="*/ 0 60000 65536"/>
              <a:gd name="T7" fmla="*/ 0 60000 65536"/>
              <a:gd name="T8" fmla="*/ 0 60000 65536"/>
              <a:gd name="T9" fmla="*/ 0 w 31756"/>
              <a:gd name="T10" fmla="*/ 0 h 28560"/>
              <a:gd name="T11" fmla="*/ 31756 w 31756"/>
              <a:gd name="T12" fmla="*/ 28560 h 285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56" h="28560" fill="none" extrusionOk="0">
                <a:moveTo>
                  <a:pt x="-1" y="2536"/>
                </a:moveTo>
                <a:cubicBezTo>
                  <a:pt x="3126" y="871"/>
                  <a:pt x="6613" y="-1"/>
                  <a:pt x="10156" y="0"/>
                </a:cubicBezTo>
                <a:cubicBezTo>
                  <a:pt x="22085" y="0"/>
                  <a:pt x="31756" y="9670"/>
                  <a:pt x="31756" y="21600"/>
                </a:cubicBezTo>
                <a:cubicBezTo>
                  <a:pt x="31756" y="23967"/>
                  <a:pt x="31366" y="26318"/>
                  <a:pt x="30603" y="28559"/>
                </a:cubicBezTo>
              </a:path>
              <a:path w="31756" h="28560" stroke="0" extrusionOk="0">
                <a:moveTo>
                  <a:pt x="-1" y="2536"/>
                </a:moveTo>
                <a:cubicBezTo>
                  <a:pt x="3126" y="871"/>
                  <a:pt x="6613" y="-1"/>
                  <a:pt x="10156" y="0"/>
                </a:cubicBezTo>
                <a:cubicBezTo>
                  <a:pt x="22085" y="0"/>
                  <a:pt x="31756" y="9670"/>
                  <a:pt x="31756" y="21600"/>
                </a:cubicBezTo>
                <a:cubicBezTo>
                  <a:pt x="31756" y="23967"/>
                  <a:pt x="31366" y="26318"/>
                  <a:pt x="30603" y="28559"/>
                </a:cubicBezTo>
                <a:lnTo>
                  <a:pt x="10156" y="21600"/>
                </a:lnTo>
                <a:lnTo>
                  <a:pt x="-1" y="2536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3" name="Arc 115"/>
          <p:cNvSpPr>
            <a:spLocks/>
          </p:cNvSpPr>
          <p:nvPr/>
        </p:nvSpPr>
        <p:spPr bwMode="auto">
          <a:xfrm flipH="1">
            <a:off x="3656013" y="2525713"/>
            <a:ext cx="2984500" cy="2946400"/>
          </a:xfrm>
          <a:custGeom>
            <a:avLst/>
            <a:gdLst>
              <a:gd name="T0" fmla="*/ 0 w 31628"/>
              <a:gd name="T1" fmla="*/ 2147483647 h 31225"/>
              <a:gd name="T2" fmla="*/ 2147483647 w 31628"/>
              <a:gd name="T3" fmla="*/ 2147483647 h 31225"/>
              <a:gd name="T4" fmla="*/ 2147483647 w 31628"/>
              <a:gd name="T5" fmla="*/ 2147483647 h 31225"/>
              <a:gd name="T6" fmla="*/ 0 60000 65536"/>
              <a:gd name="T7" fmla="*/ 0 60000 65536"/>
              <a:gd name="T8" fmla="*/ 0 60000 65536"/>
              <a:gd name="T9" fmla="*/ 0 w 31628"/>
              <a:gd name="T10" fmla="*/ 0 h 31225"/>
              <a:gd name="T11" fmla="*/ 31628 w 31628"/>
              <a:gd name="T12" fmla="*/ 31225 h 312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28" h="31225" fill="none" extrusionOk="0">
                <a:moveTo>
                  <a:pt x="-1" y="2468"/>
                </a:moveTo>
                <a:cubicBezTo>
                  <a:pt x="3093" y="847"/>
                  <a:pt x="6534" y="-1"/>
                  <a:pt x="10028" y="0"/>
                </a:cubicBezTo>
                <a:cubicBezTo>
                  <a:pt x="21957" y="0"/>
                  <a:pt x="31628" y="9670"/>
                  <a:pt x="31628" y="21600"/>
                </a:cubicBezTo>
                <a:cubicBezTo>
                  <a:pt x="31628" y="24940"/>
                  <a:pt x="30853" y="28234"/>
                  <a:pt x="29364" y="31224"/>
                </a:cubicBezTo>
              </a:path>
              <a:path w="31628" h="31225" stroke="0" extrusionOk="0">
                <a:moveTo>
                  <a:pt x="-1" y="2468"/>
                </a:moveTo>
                <a:cubicBezTo>
                  <a:pt x="3093" y="847"/>
                  <a:pt x="6534" y="-1"/>
                  <a:pt x="10028" y="0"/>
                </a:cubicBezTo>
                <a:cubicBezTo>
                  <a:pt x="21957" y="0"/>
                  <a:pt x="31628" y="9670"/>
                  <a:pt x="31628" y="21600"/>
                </a:cubicBezTo>
                <a:cubicBezTo>
                  <a:pt x="31628" y="24940"/>
                  <a:pt x="30853" y="28234"/>
                  <a:pt x="29364" y="31224"/>
                </a:cubicBezTo>
                <a:lnTo>
                  <a:pt x="10028" y="21600"/>
                </a:lnTo>
                <a:lnTo>
                  <a:pt x="-1" y="2468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4" name="Arc 116"/>
          <p:cNvSpPr>
            <a:spLocks/>
          </p:cNvSpPr>
          <p:nvPr/>
        </p:nvSpPr>
        <p:spPr bwMode="auto">
          <a:xfrm flipH="1">
            <a:off x="3870325" y="2740025"/>
            <a:ext cx="2682875" cy="1828800"/>
          </a:xfrm>
          <a:custGeom>
            <a:avLst/>
            <a:gdLst>
              <a:gd name="T0" fmla="*/ 0 w 31689"/>
              <a:gd name="T1" fmla="*/ 2147483647 h 21600"/>
              <a:gd name="T2" fmla="*/ 2147483647 w 31689"/>
              <a:gd name="T3" fmla="*/ 2147483647 h 21600"/>
              <a:gd name="T4" fmla="*/ 2147483647 w 31689"/>
              <a:gd name="T5" fmla="*/ 2147483647 h 21600"/>
              <a:gd name="T6" fmla="*/ 0 60000 65536"/>
              <a:gd name="T7" fmla="*/ 0 60000 65536"/>
              <a:gd name="T8" fmla="*/ 0 60000 65536"/>
              <a:gd name="T9" fmla="*/ 0 w 31689"/>
              <a:gd name="T10" fmla="*/ 0 h 21600"/>
              <a:gd name="T11" fmla="*/ 31689 w 3168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89" h="21600" fill="none" extrusionOk="0">
                <a:moveTo>
                  <a:pt x="-1" y="2500"/>
                </a:moveTo>
                <a:cubicBezTo>
                  <a:pt x="3109" y="858"/>
                  <a:pt x="6572" y="-1"/>
                  <a:pt x="10089" y="0"/>
                </a:cubicBezTo>
                <a:cubicBezTo>
                  <a:pt x="22018" y="0"/>
                  <a:pt x="31689" y="9670"/>
                  <a:pt x="31689" y="21600"/>
                </a:cubicBezTo>
              </a:path>
              <a:path w="31689" h="21600" stroke="0" extrusionOk="0">
                <a:moveTo>
                  <a:pt x="-1" y="2500"/>
                </a:moveTo>
                <a:cubicBezTo>
                  <a:pt x="3109" y="858"/>
                  <a:pt x="6572" y="-1"/>
                  <a:pt x="10089" y="0"/>
                </a:cubicBezTo>
                <a:cubicBezTo>
                  <a:pt x="22018" y="0"/>
                  <a:pt x="31689" y="9670"/>
                  <a:pt x="31689" y="21600"/>
                </a:cubicBezTo>
                <a:lnTo>
                  <a:pt x="10089" y="21600"/>
                </a:lnTo>
                <a:lnTo>
                  <a:pt x="-1" y="2500"/>
                </a:lnTo>
                <a:close/>
              </a:path>
            </a:pathLst>
          </a:custGeom>
          <a:noFill/>
          <a:ln w="12700">
            <a:solidFill>
              <a:srgbClr val="0000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6" name="Arc 118"/>
          <p:cNvSpPr>
            <a:spLocks/>
          </p:cNvSpPr>
          <p:nvPr/>
        </p:nvSpPr>
        <p:spPr bwMode="auto">
          <a:xfrm flipH="1">
            <a:off x="4111625" y="2984500"/>
            <a:ext cx="2311400" cy="2393950"/>
          </a:xfrm>
          <a:custGeom>
            <a:avLst/>
            <a:gdLst>
              <a:gd name="T0" fmla="*/ 0 w 31574"/>
              <a:gd name="T1" fmla="*/ 2147483647 h 32713"/>
              <a:gd name="T2" fmla="*/ 2147483647 w 31574"/>
              <a:gd name="T3" fmla="*/ 2147483647 h 32713"/>
              <a:gd name="T4" fmla="*/ 2147483647 w 31574"/>
              <a:gd name="T5" fmla="*/ 2147483647 h 32713"/>
              <a:gd name="T6" fmla="*/ 0 60000 65536"/>
              <a:gd name="T7" fmla="*/ 0 60000 65536"/>
              <a:gd name="T8" fmla="*/ 0 60000 65536"/>
              <a:gd name="T9" fmla="*/ 0 w 31574"/>
              <a:gd name="T10" fmla="*/ 0 h 32713"/>
              <a:gd name="T11" fmla="*/ 31574 w 31574"/>
              <a:gd name="T12" fmla="*/ 32713 h 327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74" h="32713" fill="none" extrusionOk="0">
                <a:moveTo>
                  <a:pt x="-1" y="2440"/>
                </a:moveTo>
                <a:cubicBezTo>
                  <a:pt x="3080" y="837"/>
                  <a:pt x="6501" y="-1"/>
                  <a:pt x="9974" y="0"/>
                </a:cubicBezTo>
                <a:cubicBezTo>
                  <a:pt x="21903" y="0"/>
                  <a:pt x="31574" y="9670"/>
                  <a:pt x="31574" y="21600"/>
                </a:cubicBezTo>
                <a:cubicBezTo>
                  <a:pt x="31574" y="25514"/>
                  <a:pt x="30510" y="29356"/>
                  <a:pt x="28495" y="32712"/>
                </a:cubicBezTo>
              </a:path>
              <a:path w="31574" h="32713" stroke="0" extrusionOk="0">
                <a:moveTo>
                  <a:pt x="-1" y="2440"/>
                </a:moveTo>
                <a:cubicBezTo>
                  <a:pt x="3080" y="837"/>
                  <a:pt x="6501" y="-1"/>
                  <a:pt x="9974" y="0"/>
                </a:cubicBezTo>
                <a:cubicBezTo>
                  <a:pt x="21903" y="0"/>
                  <a:pt x="31574" y="9670"/>
                  <a:pt x="31574" y="21600"/>
                </a:cubicBezTo>
                <a:cubicBezTo>
                  <a:pt x="31574" y="25514"/>
                  <a:pt x="30510" y="29356"/>
                  <a:pt x="28495" y="32712"/>
                </a:cubicBezTo>
                <a:lnTo>
                  <a:pt x="9974" y="21600"/>
                </a:lnTo>
                <a:lnTo>
                  <a:pt x="-1" y="2440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8" name="Arc 120"/>
          <p:cNvSpPr>
            <a:spLocks/>
          </p:cNvSpPr>
          <p:nvPr/>
        </p:nvSpPr>
        <p:spPr bwMode="auto">
          <a:xfrm flipH="1">
            <a:off x="4568825" y="3443288"/>
            <a:ext cx="1644650" cy="1592262"/>
          </a:xfrm>
          <a:custGeom>
            <a:avLst/>
            <a:gdLst>
              <a:gd name="T0" fmla="*/ 0 w 31601"/>
              <a:gd name="T1" fmla="*/ 2147483647 h 30602"/>
              <a:gd name="T2" fmla="*/ 2147483647 w 31601"/>
              <a:gd name="T3" fmla="*/ 2147483647 h 30602"/>
              <a:gd name="T4" fmla="*/ 2147483647 w 31601"/>
              <a:gd name="T5" fmla="*/ 2147483647 h 30602"/>
              <a:gd name="T6" fmla="*/ 0 60000 65536"/>
              <a:gd name="T7" fmla="*/ 0 60000 65536"/>
              <a:gd name="T8" fmla="*/ 0 60000 65536"/>
              <a:gd name="T9" fmla="*/ 0 w 31601"/>
              <a:gd name="T10" fmla="*/ 0 h 30602"/>
              <a:gd name="T11" fmla="*/ 31601 w 31601"/>
              <a:gd name="T12" fmla="*/ 30602 h 306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01" h="30602" fill="none" extrusionOk="0">
                <a:moveTo>
                  <a:pt x="-1" y="2454"/>
                </a:moveTo>
                <a:cubicBezTo>
                  <a:pt x="3086" y="842"/>
                  <a:pt x="6518" y="-1"/>
                  <a:pt x="10001" y="0"/>
                </a:cubicBezTo>
                <a:cubicBezTo>
                  <a:pt x="21930" y="0"/>
                  <a:pt x="31601" y="9670"/>
                  <a:pt x="31601" y="21600"/>
                </a:cubicBezTo>
                <a:cubicBezTo>
                  <a:pt x="31601" y="24707"/>
                  <a:pt x="30930" y="27777"/>
                  <a:pt x="29635" y="30601"/>
                </a:cubicBezTo>
              </a:path>
              <a:path w="31601" h="30602" stroke="0" extrusionOk="0">
                <a:moveTo>
                  <a:pt x="-1" y="2454"/>
                </a:moveTo>
                <a:cubicBezTo>
                  <a:pt x="3086" y="842"/>
                  <a:pt x="6518" y="-1"/>
                  <a:pt x="10001" y="0"/>
                </a:cubicBezTo>
                <a:cubicBezTo>
                  <a:pt x="21930" y="0"/>
                  <a:pt x="31601" y="9670"/>
                  <a:pt x="31601" y="21600"/>
                </a:cubicBezTo>
                <a:cubicBezTo>
                  <a:pt x="31601" y="24707"/>
                  <a:pt x="30930" y="27777"/>
                  <a:pt x="29635" y="30601"/>
                </a:cubicBezTo>
                <a:lnTo>
                  <a:pt x="10001" y="21600"/>
                </a:lnTo>
                <a:lnTo>
                  <a:pt x="-1" y="245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09" name="Arc 121"/>
          <p:cNvSpPr>
            <a:spLocks/>
          </p:cNvSpPr>
          <p:nvPr/>
        </p:nvSpPr>
        <p:spPr bwMode="auto">
          <a:xfrm flipH="1">
            <a:off x="4781550" y="3648075"/>
            <a:ext cx="1338263" cy="914400"/>
          </a:xfrm>
          <a:custGeom>
            <a:avLst/>
            <a:gdLst>
              <a:gd name="T0" fmla="*/ 0 w 31619"/>
              <a:gd name="T1" fmla="*/ 2147483647 h 21600"/>
              <a:gd name="T2" fmla="*/ 2147483647 w 31619"/>
              <a:gd name="T3" fmla="*/ 2147483647 h 21600"/>
              <a:gd name="T4" fmla="*/ 2147483647 w 31619"/>
              <a:gd name="T5" fmla="*/ 2147483647 h 21600"/>
              <a:gd name="T6" fmla="*/ 0 60000 65536"/>
              <a:gd name="T7" fmla="*/ 0 60000 65536"/>
              <a:gd name="T8" fmla="*/ 0 60000 65536"/>
              <a:gd name="T9" fmla="*/ 0 w 31619"/>
              <a:gd name="T10" fmla="*/ 0 h 21600"/>
              <a:gd name="T11" fmla="*/ 31619 w 3161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619" h="21600" fill="none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</a:path>
              <a:path w="31619" h="21600" stroke="0" extrusionOk="0">
                <a:moveTo>
                  <a:pt x="0" y="2464"/>
                </a:moveTo>
                <a:cubicBezTo>
                  <a:pt x="3091" y="845"/>
                  <a:pt x="6529" y="-1"/>
                  <a:pt x="10019" y="0"/>
                </a:cubicBezTo>
                <a:cubicBezTo>
                  <a:pt x="21948" y="0"/>
                  <a:pt x="31619" y="9670"/>
                  <a:pt x="31619" y="21600"/>
                </a:cubicBezTo>
                <a:lnTo>
                  <a:pt x="10019" y="21600"/>
                </a:lnTo>
                <a:lnTo>
                  <a:pt x="0" y="2464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" name="Group 135"/>
          <p:cNvGrpSpPr>
            <a:grpSpLocks/>
          </p:cNvGrpSpPr>
          <p:nvPr/>
        </p:nvGrpSpPr>
        <p:grpSpPr bwMode="auto">
          <a:xfrm>
            <a:off x="3830638" y="2697163"/>
            <a:ext cx="2982912" cy="1609725"/>
            <a:chOff x="2410" y="1357"/>
            <a:chExt cx="1879" cy="1014"/>
          </a:xfrm>
        </p:grpSpPr>
        <p:sp>
          <p:nvSpPr>
            <p:cNvPr id="21580" name="Text Box 122"/>
            <p:cNvSpPr txBox="1">
              <a:spLocks noChangeArrowheads="1"/>
            </p:cNvSpPr>
            <p:nvPr/>
          </p:nvSpPr>
          <p:spPr bwMode="auto">
            <a:xfrm>
              <a:off x="2464" y="2044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21581" name="Text Box 123"/>
            <p:cNvSpPr txBox="1">
              <a:spLocks noChangeArrowheads="1"/>
            </p:cNvSpPr>
            <p:nvPr/>
          </p:nvSpPr>
          <p:spPr bwMode="auto">
            <a:xfrm>
              <a:off x="2410" y="222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1582" name="Text Box 124"/>
            <p:cNvSpPr txBox="1">
              <a:spLocks noChangeArrowheads="1"/>
            </p:cNvSpPr>
            <p:nvPr/>
          </p:nvSpPr>
          <p:spPr bwMode="auto">
            <a:xfrm>
              <a:off x="2556" y="1884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1583" name="Text Box 126"/>
            <p:cNvSpPr txBox="1">
              <a:spLocks noChangeArrowheads="1"/>
            </p:cNvSpPr>
            <p:nvPr/>
          </p:nvSpPr>
          <p:spPr bwMode="auto">
            <a:xfrm>
              <a:off x="2650" y="174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21584" name="Text Box 127"/>
            <p:cNvSpPr txBox="1">
              <a:spLocks noChangeArrowheads="1"/>
            </p:cNvSpPr>
            <p:nvPr/>
          </p:nvSpPr>
          <p:spPr bwMode="auto">
            <a:xfrm>
              <a:off x="2797" y="160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21585" name="Text Box 128"/>
            <p:cNvSpPr txBox="1">
              <a:spLocks noChangeArrowheads="1"/>
            </p:cNvSpPr>
            <p:nvPr/>
          </p:nvSpPr>
          <p:spPr bwMode="auto">
            <a:xfrm>
              <a:off x="2921" y="1509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21586" name="Text Box 129"/>
            <p:cNvSpPr txBox="1">
              <a:spLocks noChangeArrowheads="1"/>
            </p:cNvSpPr>
            <p:nvPr/>
          </p:nvSpPr>
          <p:spPr bwMode="auto">
            <a:xfrm>
              <a:off x="3087" y="1429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21587" name="Text Box 130"/>
            <p:cNvSpPr txBox="1">
              <a:spLocks noChangeArrowheads="1"/>
            </p:cNvSpPr>
            <p:nvPr/>
          </p:nvSpPr>
          <p:spPr bwMode="auto">
            <a:xfrm>
              <a:off x="3266" y="1365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21588" name="Text Box 131"/>
            <p:cNvSpPr txBox="1">
              <a:spLocks noChangeArrowheads="1"/>
            </p:cNvSpPr>
            <p:nvPr/>
          </p:nvSpPr>
          <p:spPr bwMode="auto">
            <a:xfrm>
              <a:off x="3459" y="135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21589" name="Text Box 132"/>
            <p:cNvSpPr txBox="1">
              <a:spLocks noChangeArrowheads="1"/>
            </p:cNvSpPr>
            <p:nvPr/>
          </p:nvSpPr>
          <p:spPr bwMode="auto">
            <a:xfrm>
              <a:off x="3646" y="135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21590" name="Text Box 133"/>
            <p:cNvSpPr txBox="1">
              <a:spLocks noChangeArrowheads="1"/>
            </p:cNvSpPr>
            <p:nvPr/>
          </p:nvSpPr>
          <p:spPr bwMode="auto">
            <a:xfrm>
              <a:off x="3862" y="1417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11</a:t>
              </a:r>
            </a:p>
          </p:txBody>
        </p:sp>
        <p:sp>
          <p:nvSpPr>
            <p:cNvPr id="21591" name="Text Box 134"/>
            <p:cNvSpPr txBox="1">
              <a:spLocks noChangeArrowheads="1"/>
            </p:cNvSpPr>
            <p:nvPr/>
          </p:nvSpPr>
          <p:spPr bwMode="auto">
            <a:xfrm>
              <a:off x="4073" y="1460"/>
              <a:ext cx="2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accent2"/>
                  </a:solidFill>
                </a:rPr>
                <a:t>c</a:t>
              </a:r>
              <a:r>
                <a:rPr lang="en-US" altLang="en-US" sz="900" b="1" baseline="-25000">
                  <a:solidFill>
                    <a:schemeClr val="accent2"/>
                  </a:solidFill>
                </a:rPr>
                <a:t>12</a:t>
              </a:r>
            </a:p>
          </p:txBody>
        </p:sp>
      </p:grpSp>
      <p:sp>
        <p:nvSpPr>
          <p:cNvPr id="38028" name="Arc 140"/>
          <p:cNvSpPr>
            <a:spLocks/>
          </p:cNvSpPr>
          <p:nvPr/>
        </p:nvSpPr>
        <p:spPr bwMode="auto">
          <a:xfrm flipH="1" flipV="1">
            <a:off x="3014663" y="4246563"/>
            <a:ext cx="885825" cy="409575"/>
          </a:xfrm>
          <a:custGeom>
            <a:avLst/>
            <a:gdLst>
              <a:gd name="T0" fmla="*/ 2147483647 w 20928"/>
              <a:gd name="T1" fmla="*/ 0 h 9691"/>
              <a:gd name="T2" fmla="*/ 2147483647 w 20928"/>
              <a:gd name="T3" fmla="*/ 2147483647 h 9691"/>
              <a:gd name="T4" fmla="*/ 0 w 20928"/>
              <a:gd name="T5" fmla="*/ 2147483647 h 9691"/>
              <a:gd name="T6" fmla="*/ 0 60000 65536"/>
              <a:gd name="T7" fmla="*/ 0 60000 65536"/>
              <a:gd name="T8" fmla="*/ 0 60000 65536"/>
              <a:gd name="T9" fmla="*/ 0 w 20928"/>
              <a:gd name="T10" fmla="*/ 0 h 9691"/>
              <a:gd name="T11" fmla="*/ 20928 w 20928"/>
              <a:gd name="T12" fmla="*/ 9691 h 96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28" h="9691" fill="none" extrusionOk="0">
                <a:moveTo>
                  <a:pt x="19304" y="-1"/>
                </a:moveTo>
                <a:cubicBezTo>
                  <a:pt x="19999" y="1385"/>
                  <a:pt x="20544" y="2842"/>
                  <a:pt x="20927" y="4345"/>
                </a:cubicBezTo>
              </a:path>
              <a:path w="20928" h="9691" stroke="0" extrusionOk="0">
                <a:moveTo>
                  <a:pt x="19304" y="-1"/>
                </a:moveTo>
                <a:cubicBezTo>
                  <a:pt x="19999" y="1385"/>
                  <a:pt x="20544" y="2842"/>
                  <a:pt x="20927" y="4345"/>
                </a:cubicBezTo>
                <a:lnTo>
                  <a:pt x="0" y="9691"/>
                </a:lnTo>
                <a:lnTo>
                  <a:pt x="19304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29" name="Arc 141"/>
          <p:cNvSpPr>
            <a:spLocks/>
          </p:cNvSpPr>
          <p:nvPr/>
        </p:nvSpPr>
        <p:spPr bwMode="auto">
          <a:xfrm flipH="1" flipV="1">
            <a:off x="3227388" y="3956050"/>
            <a:ext cx="752475" cy="669925"/>
          </a:xfrm>
          <a:custGeom>
            <a:avLst/>
            <a:gdLst>
              <a:gd name="T0" fmla="*/ 2147483647 w 17765"/>
              <a:gd name="T1" fmla="*/ 0 h 15824"/>
              <a:gd name="T2" fmla="*/ 2147483647 w 17765"/>
              <a:gd name="T3" fmla="*/ 2147483647 h 15824"/>
              <a:gd name="T4" fmla="*/ 0 w 17765"/>
              <a:gd name="T5" fmla="*/ 2147483647 h 15824"/>
              <a:gd name="T6" fmla="*/ 0 60000 65536"/>
              <a:gd name="T7" fmla="*/ 0 60000 65536"/>
              <a:gd name="T8" fmla="*/ 0 60000 65536"/>
              <a:gd name="T9" fmla="*/ 0 w 17765"/>
              <a:gd name="T10" fmla="*/ 0 h 15824"/>
              <a:gd name="T11" fmla="*/ 17765 w 17765"/>
              <a:gd name="T12" fmla="*/ 15824 h 15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65" h="15824" fill="none" extrusionOk="0">
                <a:moveTo>
                  <a:pt x="14702" y="-1"/>
                </a:moveTo>
                <a:cubicBezTo>
                  <a:pt x="15848" y="1064"/>
                  <a:pt x="16875" y="2250"/>
                  <a:pt x="17764" y="3537"/>
                </a:cubicBezTo>
              </a:path>
              <a:path w="17765" h="15824" stroke="0" extrusionOk="0">
                <a:moveTo>
                  <a:pt x="14702" y="-1"/>
                </a:moveTo>
                <a:cubicBezTo>
                  <a:pt x="15848" y="1064"/>
                  <a:pt x="16875" y="2250"/>
                  <a:pt x="17764" y="3537"/>
                </a:cubicBezTo>
                <a:lnTo>
                  <a:pt x="0" y="15824"/>
                </a:lnTo>
                <a:lnTo>
                  <a:pt x="14702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0" name="Arc 142"/>
          <p:cNvSpPr>
            <a:spLocks/>
          </p:cNvSpPr>
          <p:nvPr/>
        </p:nvSpPr>
        <p:spPr bwMode="auto">
          <a:xfrm flipH="1" flipV="1">
            <a:off x="3568700" y="3667125"/>
            <a:ext cx="531813" cy="828675"/>
          </a:xfrm>
          <a:custGeom>
            <a:avLst/>
            <a:gdLst>
              <a:gd name="T0" fmla="*/ 2147483647 w 12544"/>
              <a:gd name="T1" fmla="*/ 0 h 19568"/>
              <a:gd name="T2" fmla="*/ 2147483647 w 12544"/>
              <a:gd name="T3" fmla="*/ 2147483647 h 19568"/>
              <a:gd name="T4" fmla="*/ 0 w 12544"/>
              <a:gd name="T5" fmla="*/ 2147483647 h 19568"/>
              <a:gd name="T6" fmla="*/ 0 60000 65536"/>
              <a:gd name="T7" fmla="*/ 0 60000 65536"/>
              <a:gd name="T8" fmla="*/ 0 60000 65536"/>
              <a:gd name="T9" fmla="*/ 0 w 12544"/>
              <a:gd name="T10" fmla="*/ 0 h 19568"/>
              <a:gd name="T11" fmla="*/ 12544 w 12544"/>
              <a:gd name="T12" fmla="*/ 19568 h 195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44" h="19568" fill="none" extrusionOk="0">
                <a:moveTo>
                  <a:pt x="9146" y="0"/>
                </a:moveTo>
                <a:cubicBezTo>
                  <a:pt x="10337" y="556"/>
                  <a:pt x="11474" y="1220"/>
                  <a:pt x="12543" y="1983"/>
                </a:cubicBezTo>
              </a:path>
              <a:path w="12544" h="19568" stroke="0" extrusionOk="0">
                <a:moveTo>
                  <a:pt x="9146" y="0"/>
                </a:moveTo>
                <a:cubicBezTo>
                  <a:pt x="10337" y="556"/>
                  <a:pt x="11474" y="1220"/>
                  <a:pt x="12543" y="1983"/>
                </a:cubicBezTo>
                <a:lnTo>
                  <a:pt x="0" y="19568"/>
                </a:lnTo>
                <a:lnTo>
                  <a:pt x="9146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1" name="Arc 143"/>
          <p:cNvSpPr>
            <a:spLocks/>
          </p:cNvSpPr>
          <p:nvPr/>
        </p:nvSpPr>
        <p:spPr bwMode="auto">
          <a:xfrm flipH="1" flipV="1">
            <a:off x="4035425" y="3409950"/>
            <a:ext cx="244475" cy="914400"/>
          </a:xfrm>
          <a:custGeom>
            <a:avLst/>
            <a:gdLst>
              <a:gd name="T0" fmla="*/ 0 w 5789"/>
              <a:gd name="T1" fmla="*/ 0 h 21600"/>
              <a:gd name="T2" fmla="*/ 2147483647 w 5789"/>
              <a:gd name="T3" fmla="*/ 2147483647 h 21600"/>
              <a:gd name="T4" fmla="*/ 0 w 5789"/>
              <a:gd name="T5" fmla="*/ 2147483647 h 21600"/>
              <a:gd name="T6" fmla="*/ 0 60000 65536"/>
              <a:gd name="T7" fmla="*/ 0 60000 65536"/>
              <a:gd name="T8" fmla="*/ 0 60000 65536"/>
              <a:gd name="T9" fmla="*/ 0 w 5789"/>
              <a:gd name="T10" fmla="*/ 0 h 21600"/>
              <a:gd name="T11" fmla="*/ 5789 w 578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9" h="21600" fill="none" extrusionOk="0">
                <a:moveTo>
                  <a:pt x="-1" y="0"/>
                </a:moveTo>
                <a:cubicBezTo>
                  <a:pt x="1956" y="0"/>
                  <a:pt x="3903" y="265"/>
                  <a:pt x="5788" y="790"/>
                </a:cubicBezTo>
              </a:path>
              <a:path w="5789" h="21600" stroke="0" extrusionOk="0">
                <a:moveTo>
                  <a:pt x="-1" y="0"/>
                </a:moveTo>
                <a:cubicBezTo>
                  <a:pt x="1956" y="0"/>
                  <a:pt x="3903" y="265"/>
                  <a:pt x="5788" y="7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2" name="Arc 144"/>
          <p:cNvSpPr>
            <a:spLocks/>
          </p:cNvSpPr>
          <p:nvPr/>
        </p:nvSpPr>
        <p:spPr bwMode="auto">
          <a:xfrm rot="-5400000" flipH="1" flipV="1">
            <a:off x="4179094" y="3517106"/>
            <a:ext cx="914400" cy="249238"/>
          </a:xfrm>
          <a:custGeom>
            <a:avLst/>
            <a:gdLst>
              <a:gd name="T0" fmla="*/ 2147483647 w 21600"/>
              <a:gd name="T1" fmla="*/ 0 h 5886"/>
              <a:gd name="T2" fmla="*/ 2147483647 w 21600"/>
              <a:gd name="T3" fmla="*/ 2147483647 h 5886"/>
              <a:gd name="T4" fmla="*/ 0 w 21600"/>
              <a:gd name="T5" fmla="*/ 2147483647 h 5886"/>
              <a:gd name="T6" fmla="*/ 0 60000 65536"/>
              <a:gd name="T7" fmla="*/ 0 60000 65536"/>
              <a:gd name="T8" fmla="*/ 0 60000 65536"/>
              <a:gd name="T9" fmla="*/ 0 w 21600"/>
              <a:gd name="T10" fmla="*/ 0 h 5886"/>
              <a:gd name="T11" fmla="*/ 21600 w 21600"/>
              <a:gd name="T12" fmla="*/ 5886 h 58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5886" fill="none" extrusionOk="0">
                <a:moveTo>
                  <a:pt x="20782" y="0"/>
                </a:moveTo>
                <a:cubicBezTo>
                  <a:pt x="21324" y="1915"/>
                  <a:pt x="21600" y="3895"/>
                  <a:pt x="21600" y="5886"/>
                </a:cubicBezTo>
              </a:path>
              <a:path w="21600" h="5886" stroke="0" extrusionOk="0">
                <a:moveTo>
                  <a:pt x="20782" y="0"/>
                </a:moveTo>
                <a:cubicBezTo>
                  <a:pt x="21324" y="1915"/>
                  <a:pt x="21600" y="3895"/>
                  <a:pt x="21600" y="5886"/>
                </a:cubicBezTo>
                <a:lnTo>
                  <a:pt x="0" y="5886"/>
                </a:lnTo>
                <a:lnTo>
                  <a:pt x="20782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3" name="Arc 145"/>
          <p:cNvSpPr>
            <a:spLocks/>
          </p:cNvSpPr>
          <p:nvPr/>
        </p:nvSpPr>
        <p:spPr bwMode="auto">
          <a:xfrm rot="-5400000" flipH="1" flipV="1">
            <a:off x="4625975" y="3121025"/>
            <a:ext cx="833438" cy="573088"/>
          </a:xfrm>
          <a:custGeom>
            <a:avLst/>
            <a:gdLst>
              <a:gd name="T0" fmla="*/ 2147483647 w 19681"/>
              <a:gd name="T1" fmla="*/ 0 h 13531"/>
              <a:gd name="T2" fmla="*/ 2147483647 w 19681"/>
              <a:gd name="T3" fmla="*/ 2147483647 h 13531"/>
              <a:gd name="T4" fmla="*/ 0 w 19681"/>
              <a:gd name="T5" fmla="*/ 2147483647 h 13531"/>
              <a:gd name="T6" fmla="*/ 0 60000 65536"/>
              <a:gd name="T7" fmla="*/ 0 60000 65536"/>
              <a:gd name="T8" fmla="*/ 0 60000 65536"/>
              <a:gd name="T9" fmla="*/ 0 w 19681"/>
              <a:gd name="T10" fmla="*/ 0 h 13531"/>
              <a:gd name="T11" fmla="*/ 19681 w 19681"/>
              <a:gd name="T12" fmla="*/ 13531 h 135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1" h="13531" fill="none" extrusionOk="0">
                <a:moveTo>
                  <a:pt x="16836" y="0"/>
                </a:moveTo>
                <a:cubicBezTo>
                  <a:pt x="17976" y="1417"/>
                  <a:pt x="18931" y="2973"/>
                  <a:pt x="19681" y="4630"/>
                </a:cubicBezTo>
              </a:path>
              <a:path w="19681" h="13531" stroke="0" extrusionOk="0">
                <a:moveTo>
                  <a:pt x="16836" y="0"/>
                </a:moveTo>
                <a:cubicBezTo>
                  <a:pt x="17976" y="1417"/>
                  <a:pt x="18931" y="2973"/>
                  <a:pt x="19681" y="4630"/>
                </a:cubicBezTo>
                <a:lnTo>
                  <a:pt x="0" y="13531"/>
                </a:lnTo>
                <a:lnTo>
                  <a:pt x="16836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4" name="Arc 146"/>
          <p:cNvSpPr>
            <a:spLocks/>
          </p:cNvSpPr>
          <p:nvPr/>
        </p:nvSpPr>
        <p:spPr bwMode="auto">
          <a:xfrm rot="-5400000" flipH="1" flipV="1">
            <a:off x="5094287" y="2792413"/>
            <a:ext cx="631825" cy="768350"/>
          </a:xfrm>
          <a:custGeom>
            <a:avLst/>
            <a:gdLst>
              <a:gd name="T0" fmla="*/ 2147483647 w 14925"/>
              <a:gd name="T1" fmla="*/ 0 h 18143"/>
              <a:gd name="T2" fmla="*/ 2147483647 w 14925"/>
              <a:gd name="T3" fmla="*/ 2147483647 h 18143"/>
              <a:gd name="T4" fmla="*/ 0 w 14925"/>
              <a:gd name="T5" fmla="*/ 2147483647 h 18143"/>
              <a:gd name="T6" fmla="*/ 0 60000 65536"/>
              <a:gd name="T7" fmla="*/ 0 60000 65536"/>
              <a:gd name="T8" fmla="*/ 0 60000 65536"/>
              <a:gd name="T9" fmla="*/ 0 w 14925"/>
              <a:gd name="T10" fmla="*/ 0 h 18143"/>
              <a:gd name="T11" fmla="*/ 14925 w 14925"/>
              <a:gd name="T12" fmla="*/ 18143 h 18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25" h="18143" fill="none" extrusionOk="0">
                <a:moveTo>
                  <a:pt x="11721" y="-1"/>
                </a:moveTo>
                <a:cubicBezTo>
                  <a:pt x="12866" y="739"/>
                  <a:pt x="13938" y="1586"/>
                  <a:pt x="14924" y="2528"/>
                </a:cubicBezTo>
              </a:path>
              <a:path w="14925" h="18143" stroke="0" extrusionOk="0">
                <a:moveTo>
                  <a:pt x="11721" y="-1"/>
                </a:moveTo>
                <a:cubicBezTo>
                  <a:pt x="12866" y="739"/>
                  <a:pt x="13938" y="1586"/>
                  <a:pt x="14924" y="2528"/>
                </a:cubicBezTo>
                <a:lnTo>
                  <a:pt x="0" y="18143"/>
                </a:lnTo>
                <a:lnTo>
                  <a:pt x="11721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5" name="Arc 147"/>
          <p:cNvSpPr>
            <a:spLocks/>
          </p:cNvSpPr>
          <p:nvPr/>
        </p:nvSpPr>
        <p:spPr bwMode="auto">
          <a:xfrm rot="-5400000" flipH="1" flipV="1">
            <a:off x="5572919" y="2536031"/>
            <a:ext cx="409575" cy="900113"/>
          </a:xfrm>
          <a:custGeom>
            <a:avLst/>
            <a:gdLst>
              <a:gd name="T0" fmla="*/ 2147483647 w 9663"/>
              <a:gd name="T1" fmla="*/ 0 h 21245"/>
              <a:gd name="T2" fmla="*/ 2147483647 w 9663"/>
              <a:gd name="T3" fmla="*/ 2147483647 h 21245"/>
              <a:gd name="T4" fmla="*/ 0 w 9663"/>
              <a:gd name="T5" fmla="*/ 2147483647 h 21245"/>
              <a:gd name="T6" fmla="*/ 0 60000 65536"/>
              <a:gd name="T7" fmla="*/ 0 60000 65536"/>
              <a:gd name="T8" fmla="*/ 0 60000 65536"/>
              <a:gd name="T9" fmla="*/ 0 w 9663"/>
              <a:gd name="T10" fmla="*/ 0 h 21245"/>
              <a:gd name="T11" fmla="*/ 9663 w 9663"/>
              <a:gd name="T12" fmla="*/ 21245 h 212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63" h="21245" fill="none" extrusionOk="0">
                <a:moveTo>
                  <a:pt x="3898" y="-1"/>
                </a:moveTo>
                <a:cubicBezTo>
                  <a:pt x="5900" y="367"/>
                  <a:pt x="7841" y="1015"/>
                  <a:pt x="9663" y="1926"/>
                </a:cubicBezTo>
              </a:path>
              <a:path w="9663" h="21245" stroke="0" extrusionOk="0">
                <a:moveTo>
                  <a:pt x="3898" y="-1"/>
                </a:moveTo>
                <a:cubicBezTo>
                  <a:pt x="5900" y="367"/>
                  <a:pt x="7841" y="1015"/>
                  <a:pt x="9663" y="1926"/>
                </a:cubicBezTo>
                <a:lnTo>
                  <a:pt x="0" y="21245"/>
                </a:lnTo>
                <a:lnTo>
                  <a:pt x="3898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6" name="Arc 148"/>
          <p:cNvSpPr>
            <a:spLocks/>
          </p:cNvSpPr>
          <p:nvPr/>
        </p:nvSpPr>
        <p:spPr bwMode="auto">
          <a:xfrm rot="10800000" flipH="1" flipV="1">
            <a:off x="5638800" y="2608263"/>
            <a:ext cx="914400" cy="177800"/>
          </a:xfrm>
          <a:custGeom>
            <a:avLst/>
            <a:gdLst>
              <a:gd name="T0" fmla="*/ 2147483647 w 21600"/>
              <a:gd name="T1" fmla="*/ 0 h 4201"/>
              <a:gd name="T2" fmla="*/ 2147483647 w 21600"/>
              <a:gd name="T3" fmla="*/ 2147483647 h 4201"/>
              <a:gd name="T4" fmla="*/ 0 w 21600"/>
              <a:gd name="T5" fmla="*/ 2147483647 h 4201"/>
              <a:gd name="T6" fmla="*/ 0 60000 65536"/>
              <a:gd name="T7" fmla="*/ 0 60000 65536"/>
              <a:gd name="T8" fmla="*/ 0 60000 65536"/>
              <a:gd name="T9" fmla="*/ 0 w 21600"/>
              <a:gd name="T10" fmla="*/ 0 h 4201"/>
              <a:gd name="T11" fmla="*/ 21600 w 21600"/>
              <a:gd name="T12" fmla="*/ 4201 h 42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01" fill="none" extrusionOk="0">
                <a:moveTo>
                  <a:pt x="21357" y="0"/>
                </a:moveTo>
                <a:cubicBezTo>
                  <a:pt x="21518" y="1068"/>
                  <a:pt x="21600" y="2146"/>
                  <a:pt x="21600" y="3227"/>
                </a:cubicBezTo>
                <a:cubicBezTo>
                  <a:pt x="21600" y="3551"/>
                  <a:pt x="21592" y="3876"/>
                  <a:pt x="21578" y="4201"/>
                </a:cubicBezTo>
              </a:path>
              <a:path w="21600" h="4201" stroke="0" extrusionOk="0">
                <a:moveTo>
                  <a:pt x="21357" y="0"/>
                </a:moveTo>
                <a:cubicBezTo>
                  <a:pt x="21518" y="1068"/>
                  <a:pt x="21600" y="2146"/>
                  <a:pt x="21600" y="3227"/>
                </a:cubicBezTo>
                <a:cubicBezTo>
                  <a:pt x="21600" y="3551"/>
                  <a:pt x="21592" y="3876"/>
                  <a:pt x="21578" y="4201"/>
                </a:cubicBezTo>
                <a:lnTo>
                  <a:pt x="0" y="3227"/>
                </a:lnTo>
                <a:lnTo>
                  <a:pt x="21357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7" name="Arc 149"/>
          <p:cNvSpPr>
            <a:spLocks/>
          </p:cNvSpPr>
          <p:nvPr/>
        </p:nvSpPr>
        <p:spPr bwMode="auto">
          <a:xfrm rot="10800000" flipH="1" flipV="1">
            <a:off x="5946775" y="2332038"/>
            <a:ext cx="879475" cy="423862"/>
          </a:xfrm>
          <a:custGeom>
            <a:avLst/>
            <a:gdLst>
              <a:gd name="T0" fmla="*/ 2147483647 w 20788"/>
              <a:gd name="T1" fmla="*/ 0 h 10003"/>
              <a:gd name="T2" fmla="*/ 2147483647 w 20788"/>
              <a:gd name="T3" fmla="*/ 2147483647 h 10003"/>
              <a:gd name="T4" fmla="*/ 0 w 20788"/>
              <a:gd name="T5" fmla="*/ 2147483647 h 10003"/>
              <a:gd name="T6" fmla="*/ 0 60000 65536"/>
              <a:gd name="T7" fmla="*/ 0 60000 65536"/>
              <a:gd name="T8" fmla="*/ 0 60000 65536"/>
              <a:gd name="T9" fmla="*/ 0 w 20788"/>
              <a:gd name="T10" fmla="*/ 0 h 10003"/>
              <a:gd name="T11" fmla="*/ 20788 w 20788"/>
              <a:gd name="T12" fmla="*/ 10003 h 100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788" h="10003" fill="none" extrusionOk="0">
                <a:moveTo>
                  <a:pt x="19144" y="-1"/>
                </a:moveTo>
                <a:cubicBezTo>
                  <a:pt x="19832" y="1318"/>
                  <a:pt x="20383" y="2703"/>
                  <a:pt x="20787" y="4135"/>
                </a:cubicBezTo>
              </a:path>
              <a:path w="20788" h="10003" stroke="0" extrusionOk="0">
                <a:moveTo>
                  <a:pt x="19144" y="-1"/>
                </a:moveTo>
                <a:cubicBezTo>
                  <a:pt x="19832" y="1318"/>
                  <a:pt x="20383" y="2703"/>
                  <a:pt x="20787" y="4135"/>
                </a:cubicBezTo>
                <a:lnTo>
                  <a:pt x="0" y="10003"/>
                </a:lnTo>
                <a:lnTo>
                  <a:pt x="19144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8" name="Arc 150"/>
          <p:cNvSpPr>
            <a:spLocks/>
          </p:cNvSpPr>
          <p:nvPr/>
        </p:nvSpPr>
        <p:spPr bwMode="auto">
          <a:xfrm rot="10800000" flipH="1" flipV="1">
            <a:off x="6237288" y="2122488"/>
            <a:ext cx="735012" cy="700087"/>
          </a:xfrm>
          <a:custGeom>
            <a:avLst/>
            <a:gdLst>
              <a:gd name="T0" fmla="*/ 2147483647 w 17368"/>
              <a:gd name="T1" fmla="*/ 0 h 16524"/>
              <a:gd name="T2" fmla="*/ 2147483647 w 17368"/>
              <a:gd name="T3" fmla="*/ 2147483647 h 16524"/>
              <a:gd name="T4" fmla="*/ 0 w 17368"/>
              <a:gd name="T5" fmla="*/ 2147483647 h 16524"/>
              <a:gd name="T6" fmla="*/ 0 60000 65536"/>
              <a:gd name="T7" fmla="*/ 0 60000 65536"/>
              <a:gd name="T8" fmla="*/ 0 60000 65536"/>
              <a:gd name="T9" fmla="*/ 0 w 17368"/>
              <a:gd name="T10" fmla="*/ 0 h 16524"/>
              <a:gd name="T11" fmla="*/ 17368 w 17368"/>
              <a:gd name="T12" fmla="*/ 16524 h 165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16524" fill="none" extrusionOk="0">
                <a:moveTo>
                  <a:pt x="13911" y="-1"/>
                </a:moveTo>
                <a:cubicBezTo>
                  <a:pt x="15203" y="1087"/>
                  <a:pt x="16363" y="2323"/>
                  <a:pt x="17367" y="3682"/>
                </a:cubicBezTo>
              </a:path>
              <a:path w="17368" h="16524" stroke="0" extrusionOk="0">
                <a:moveTo>
                  <a:pt x="13911" y="-1"/>
                </a:moveTo>
                <a:cubicBezTo>
                  <a:pt x="15203" y="1087"/>
                  <a:pt x="16363" y="2323"/>
                  <a:pt x="17367" y="3682"/>
                </a:cubicBezTo>
                <a:lnTo>
                  <a:pt x="0" y="16524"/>
                </a:lnTo>
                <a:lnTo>
                  <a:pt x="13911" y="-1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39" name="Arc 151"/>
          <p:cNvSpPr>
            <a:spLocks/>
          </p:cNvSpPr>
          <p:nvPr/>
        </p:nvSpPr>
        <p:spPr bwMode="auto">
          <a:xfrm rot="10800000" flipH="1" flipV="1">
            <a:off x="6589713" y="2108200"/>
            <a:ext cx="473075" cy="857250"/>
          </a:xfrm>
          <a:custGeom>
            <a:avLst/>
            <a:gdLst>
              <a:gd name="T0" fmla="*/ 2147483647 w 11158"/>
              <a:gd name="T1" fmla="*/ 0 h 20247"/>
              <a:gd name="T2" fmla="*/ 2147483647 w 11158"/>
              <a:gd name="T3" fmla="*/ 2147483647 h 20247"/>
              <a:gd name="T4" fmla="*/ 0 w 11158"/>
              <a:gd name="T5" fmla="*/ 2147483647 h 20247"/>
              <a:gd name="T6" fmla="*/ 0 60000 65536"/>
              <a:gd name="T7" fmla="*/ 0 60000 65536"/>
              <a:gd name="T8" fmla="*/ 0 60000 65536"/>
              <a:gd name="T9" fmla="*/ 0 w 11158"/>
              <a:gd name="T10" fmla="*/ 0 h 20247"/>
              <a:gd name="T11" fmla="*/ 11158 w 11158"/>
              <a:gd name="T12" fmla="*/ 20247 h 202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58" h="20247" fill="none" extrusionOk="0">
                <a:moveTo>
                  <a:pt x="7524" y="0"/>
                </a:moveTo>
                <a:cubicBezTo>
                  <a:pt x="8787" y="469"/>
                  <a:pt x="10004" y="1056"/>
                  <a:pt x="11157" y="1752"/>
                </a:cubicBezTo>
              </a:path>
              <a:path w="11158" h="20247" stroke="0" extrusionOk="0">
                <a:moveTo>
                  <a:pt x="7524" y="0"/>
                </a:moveTo>
                <a:cubicBezTo>
                  <a:pt x="8787" y="469"/>
                  <a:pt x="10004" y="1056"/>
                  <a:pt x="11157" y="1752"/>
                </a:cubicBezTo>
                <a:lnTo>
                  <a:pt x="0" y="20247"/>
                </a:lnTo>
                <a:lnTo>
                  <a:pt x="7524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041" name="Freeform 153"/>
          <p:cNvSpPr>
            <a:spLocks/>
          </p:cNvSpPr>
          <p:nvPr/>
        </p:nvSpPr>
        <p:spPr bwMode="auto">
          <a:xfrm>
            <a:off x="2952750" y="2128838"/>
            <a:ext cx="4010025" cy="2433637"/>
          </a:xfrm>
          <a:custGeom>
            <a:avLst/>
            <a:gdLst>
              <a:gd name="T0" fmla="*/ 0 w 2526"/>
              <a:gd name="T1" fmla="*/ 2147483647 h 1533"/>
              <a:gd name="T2" fmla="*/ 2147483647 w 2526"/>
              <a:gd name="T3" fmla="*/ 2147483647 h 1533"/>
              <a:gd name="T4" fmla="*/ 2147483647 w 2526"/>
              <a:gd name="T5" fmla="*/ 2147483647 h 1533"/>
              <a:gd name="T6" fmla="*/ 2147483647 w 2526"/>
              <a:gd name="T7" fmla="*/ 2147483647 h 1533"/>
              <a:gd name="T8" fmla="*/ 2147483647 w 2526"/>
              <a:gd name="T9" fmla="*/ 2147483647 h 1533"/>
              <a:gd name="T10" fmla="*/ 2147483647 w 2526"/>
              <a:gd name="T11" fmla="*/ 2147483647 h 1533"/>
              <a:gd name="T12" fmla="*/ 2147483647 w 2526"/>
              <a:gd name="T13" fmla="*/ 2147483647 h 1533"/>
              <a:gd name="T14" fmla="*/ 2147483647 w 2526"/>
              <a:gd name="T15" fmla="*/ 2147483647 h 1533"/>
              <a:gd name="T16" fmla="*/ 2147483647 w 2526"/>
              <a:gd name="T17" fmla="*/ 2147483647 h 1533"/>
              <a:gd name="T18" fmla="*/ 2147483647 w 2526"/>
              <a:gd name="T19" fmla="*/ 2147483647 h 1533"/>
              <a:gd name="T20" fmla="*/ 2147483647 w 2526"/>
              <a:gd name="T21" fmla="*/ 2147483647 h 1533"/>
              <a:gd name="T22" fmla="*/ 2147483647 w 2526"/>
              <a:gd name="T23" fmla="*/ 2147483647 h 1533"/>
              <a:gd name="T24" fmla="*/ 2147483647 w 2526"/>
              <a:gd name="T25" fmla="*/ 0 h 15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526"/>
              <a:gd name="T40" fmla="*/ 0 h 1533"/>
              <a:gd name="T41" fmla="*/ 2526 w 2526"/>
              <a:gd name="T42" fmla="*/ 1533 h 15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526" h="1533">
                <a:moveTo>
                  <a:pt x="0" y="1533"/>
                </a:moveTo>
                <a:cubicBezTo>
                  <a:pt x="11" y="1532"/>
                  <a:pt x="23" y="1532"/>
                  <a:pt x="57" y="1530"/>
                </a:cubicBezTo>
                <a:cubicBezTo>
                  <a:pt x="91" y="1528"/>
                  <a:pt x="143" y="1531"/>
                  <a:pt x="207" y="1521"/>
                </a:cubicBezTo>
                <a:cubicBezTo>
                  <a:pt x="271" y="1511"/>
                  <a:pt x="355" y="1494"/>
                  <a:pt x="444" y="1470"/>
                </a:cubicBezTo>
                <a:cubicBezTo>
                  <a:pt x="533" y="1446"/>
                  <a:pt x="633" y="1418"/>
                  <a:pt x="741" y="1377"/>
                </a:cubicBezTo>
                <a:cubicBezTo>
                  <a:pt x="849" y="1336"/>
                  <a:pt x="975" y="1283"/>
                  <a:pt x="1089" y="1227"/>
                </a:cubicBezTo>
                <a:cubicBezTo>
                  <a:pt x="1203" y="1171"/>
                  <a:pt x="1318" y="1105"/>
                  <a:pt x="1428" y="1038"/>
                </a:cubicBezTo>
                <a:cubicBezTo>
                  <a:pt x="1538" y="971"/>
                  <a:pt x="1646" y="902"/>
                  <a:pt x="1749" y="828"/>
                </a:cubicBezTo>
                <a:cubicBezTo>
                  <a:pt x="1852" y="754"/>
                  <a:pt x="1960" y="667"/>
                  <a:pt x="2046" y="591"/>
                </a:cubicBezTo>
                <a:cubicBezTo>
                  <a:pt x="2132" y="515"/>
                  <a:pt x="2205" y="440"/>
                  <a:pt x="2268" y="372"/>
                </a:cubicBezTo>
                <a:cubicBezTo>
                  <a:pt x="2331" y="304"/>
                  <a:pt x="2386" y="236"/>
                  <a:pt x="2424" y="183"/>
                </a:cubicBezTo>
                <a:cubicBezTo>
                  <a:pt x="2462" y="130"/>
                  <a:pt x="2482" y="81"/>
                  <a:pt x="2499" y="51"/>
                </a:cubicBezTo>
                <a:cubicBezTo>
                  <a:pt x="2516" y="21"/>
                  <a:pt x="2522" y="9"/>
                  <a:pt x="2526" y="0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042" name="Line 154"/>
          <p:cNvSpPr>
            <a:spLocks noChangeShapeType="1"/>
          </p:cNvSpPr>
          <p:nvPr/>
        </p:nvSpPr>
        <p:spPr bwMode="auto">
          <a:xfrm flipH="1">
            <a:off x="3043238" y="4246563"/>
            <a:ext cx="85725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043" name="Line 155"/>
          <p:cNvSpPr>
            <a:spLocks noChangeShapeType="1"/>
          </p:cNvSpPr>
          <p:nvPr/>
        </p:nvSpPr>
        <p:spPr bwMode="auto">
          <a:xfrm flipH="1">
            <a:off x="3281363" y="3954463"/>
            <a:ext cx="693737" cy="6080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" name="Group 172"/>
          <p:cNvGrpSpPr>
            <a:grpSpLocks/>
          </p:cNvGrpSpPr>
          <p:nvPr/>
        </p:nvGrpSpPr>
        <p:grpSpPr bwMode="auto">
          <a:xfrm>
            <a:off x="2678113" y="3497263"/>
            <a:ext cx="2408237" cy="2154237"/>
            <a:chOff x="491" y="2141"/>
            <a:chExt cx="1517" cy="1357"/>
          </a:xfrm>
        </p:grpSpPr>
        <p:sp>
          <p:nvSpPr>
            <p:cNvPr id="21568" name="Text Box 160"/>
            <p:cNvSpPr txBox="1">
              <a:spLocks noChangeArrowheads="1"/>
            </p:cNvSpPr>
            <p:nvPr/>
          </p:nvSpPr>
          <p:spPr bwMode="auto">
            <a:xfrm>
              <a:off x="710" y="2460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1’</a:t>
              </a:r>
            </a:p>
          </p:txBody>
        </p:sp>
        <p:sp>
          <p:nvSpPr>
            <p:cNvPr id="21569" name="Text Box 161"/>
            <p:cNvSpPr txBox="1">
              <a:spLocks noChangeArrowheads="1"/>
            </p:cNvSpPr>
            <p:nvPr/>
          </p:nvSpPr>
          <p:spPr bwMode="auto">
            <a:xfrm>
              <a:off x="840" y="220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2’</a:t>
              </a:r>
            </a:p>
          </p:txBody>
        </p:sp>
        <p:sp>
          <p:nvSpPr>
            <p:cNvPr id="21570" name="Text Box 162"/>
            <p:cNvSpPr txBox="1">
              <a:spLocks noChangeArrowheads="1"/>
            </p:cNvSpPr>
            <p:nvPr/>
          </p:nvSpPr>
          <p:spPr bwMode="auto">
            <a:xfrm>
              <a:off x="1141" y="2141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3’</a:t>
              </a:r>
            </a:p>
          </p:txBody>
        </p:sp>
        <p:sp>
          <p:nvSpPr>
            <p:cNvPr id="21571" name="Text Box 163"/>
            <p:cNvSpPr txBox="1">
              <a:spLocks noChangeArrowheads="1"/>
            </p:cNvSpPr>
            <p:nvPr/>
          </p:nvSpPr>
          <p:spPr bwMode="auto">
            <a:xfrm>
              <a:off x="1492" y="2228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4’</a:t>
              </a:r>
            </a:p>
          </p:txBody>
        </p:sp>
        <p:sp>
          <p:nvSpPr>
            <p:cNvPr id="21572" name="Text Box 164"/>
            <p:cNvSpPr txBox="1">
              <a:spLocks noChangeArrowheads="1"/>
            </p:cNvSpPr>
            <p:nvPr/>
          </p:nvSpPr>
          <p:spPr bwMode="auto">
            <a:xfrm>
              <a:off x="1707" y="2490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5’</a:t>
              </a:r>
            </a:p>
          </p:txBody>
        </p:sp>
        <p:sp>
          <p:nvSpPr>
            <p:cNvPr id="21573" name="Text Box 165"/>
            <p:cNvSpPr txBox="1">
              <a:spLocks noChangeArrowheads="1"/>
            </p:cNvSpPr>
            <p:nvPr/>
          </p:nvSpPr>
          <p:spPr bwMode="auto">
            <a:xfrm>
              <a:off x="1777" y="2794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6’</a:t>
              </a:r>
            </a:p>
          </p:txBody>
        </p:sp>
        <p:sp>
          <p:nvSpPr>
            <p:cNvPr id="21574" name="Text Box 166"/>
            <p:cNvSpPr txBox="1">
              <a:spLocks noChangeArrowheads="1"/>
            </p:cNvSpPr>
            <p:nvPr/>
          </p:nvSpPr>
          <p:spPr bwMode="auto">
            <a:xfrm>
              <a:off x="1682" y="304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7’</a:t>
              </a:r>
            </a:p>
          </p:txBody>
        </p:sp>
        <p:sp>
          <p:nvSpPr>
            <p:cNvPr id="21575" name="Text Box 167"/>
            <p:cNvSpPr txBox="1">
              <a:spLocks noChangeArrowheads="1"/>
            </p:cNvSpPr>
            <p:nvPr/>
          </p:nvSpPr>
          <p:spPr bwMode="auto">
            <a:xfrm>
              <a:off x="1476" y="3278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8’</a:t>
              </a:r>
            </a:p>
          </p:txBody>
        </p:sp>
        <p:sp>
          <p:nvSpPr>
            <p:cNvPr id="21576" name="Text Box 168"/>
            <p:cNvSpPr txBox="1">
              <a:spLocks noChangeArrowheads="1"/>
            </p:cNvSpPr>
            <p:nvPr/>
          </p:nvSpPr>
          <p:spPr bwMode="auto">
            <a:xfrm>
              <a:off x="1150" y="3363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9’</a:t>
              </a:r>
            </a:p>
          </p:txBody>
        </p:sp>
        <p:sp>
          <p:nvSpPr>
            <p:cNvPr id="21577" name="Text Box 169"/>
            <p:cNvSpPr txBox="1">
              <a:spLocks noChangeArrowheads="1"/>
            </p:cNvSpPr>
            <p:nvPr/>
          </p:nvSpPr>
          <p:spPr bwMode="auto">
            <a:xfrm>
              <a:off x="825" y="3295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10’</a:t>
              </a:r>
            </a:p>
          </p:txBody>
        </p:sp>
        <p:sp>
          <p:nvSpPr>
            <p:cNvPr id="21578" name="Text Box 170"/>
            <p:cNvSpPr txBox="1">
              <a:spLocks noChangeArrowheads="1"/>
            </p:cNvSpPr>
            <p:nvPr/>
          </p:nvSpPr>
          <p:spPr bwMode="auto">
            <a:xfrm>
              <a:off x="585" y="3049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11’</a:t>
              </a:r>
            </a:p>
          </p:txBody>
        </p:sp>
        <p:sp>
          <p:nvSpPr>
            <p:cNvPr id="21579" name="Text Box 171"/>
            <p:cNvSpPr txBox="1">
              <a:spLocks noChangeArrowheads="1"/>
            </p:cNvSpPr>
            <p:nvPr/>
          </p:nvSpPr>
          <p:spPr bwMode="auto">
            <a:xfrm>
              <a:off x="491" y="2762"/>
              <a:ext cx="23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800"/>
                <a:t>12’</a:t>
              </a: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Tangent and Normal on Hypocycloid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9C709C-2EA6-4339-BC93-45AD71B998F2}" type="datetime3">
              <a:rPr lang="en-US" noProof="0" smtClean="0"/>
              <a:pPr lvl="0"/>
              <a:t>14 September 2019</a:t>
            </a:fld>
            <a:endParaRPr lang="en-US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IN" noProof="0" dirty="0"/>
              <a:t>CE101 Lec2: Conics and Curves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3554-3180-4DAB-8FBB-F3364C1A10A9}" type="slidenum">
              <a:rPr lang="en-US" noProof="0" smtClean="0"/>
              <a:pPr lvl="0"/>
              <a:t>63</a:t>
            </a:fld>
            <a:endParaRPr lang="en-US" noProof="0" dirty="0"/>
          </a:p>
        </p:txBody>
      </p:sp>
      <p:sp>
        <p:nvSpPr>
          <p:cNvPr id="108" name="Oval 107"/>
          <p:cNvSpPr>
            <a:spLocks/>
          </p:cNvSpPr>
          <p:nvPr/>
        </p:nvSpPr>
        <p:spPr>
          <a:xfrm>
            <a:off x="6170613" y="2968625"/>
            <a:ext cx="144000" cy="1440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173788" y="2657719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110" name="Straight Arrow Connector 109"/>
          <p:cNvCxnSpPr>
            <a:cxnSpLocks noChangeAspect="1"/>
          </p:cNvCxnSpPr>
          <p:nvPr/>
        </p:nvCxnSpPr>
        <p:spPr>
          <a:xfrm>
            <a:off x="5252854" y="1856887"/>
            <a:ext cx="467945" cy="270000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Aspect="1"/>
          </p:cNvCxnSpPr>
          <p:nvPr/>
        </p:nvCxnSpPr>
        <p:spPr>
          <a:xfrm flipH="1" flipV="1">
            <a:off x="5261550" y="1847909"/>
            <a:ext cx="1632963" cy="1986807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172075" y="1935164"/>
            <a:ext cx="2274888" cy="2120215"/>
          </a:xfrm>
          <a:prstGeom prst="line">
            <a:avLst/>
          </a:prstGeom>
          <a:ln w="22225">
            <a:solidFill>
              <a:srgbClr val="0000FF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76"/>
          <p:cNvSpPr txBox="1">
            <a:spLocks noChangeArrowheads="1"/>
          </p:cNvSpPr>
          <p:nvPr/>
        </p:nvSpPr>
        <p:spPr bwMode="auto">
          <a:xfrm rot="3109815">
            <a:off x="6488378" y="3392415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Normal</a:t>
            </a:r>
          </a:p>
        </p:txBody>
      </p:sp>
      <p:cxnSp>
        <p:nvCxnSpPr>
          <p:cNvPr id="114" name="Straight Arrow Connector 113"/>
          <p:cNvCxnSpPr>
            <a:cxnSpLocks noChangeAspect="1"/>
          </p:cNvCxnSpPr>
          <p:nvPr/>
        </p:nvCxnSpPr>
        <p:spPr>
          <a:xfrm flipH="1" flipV="1">
            <a:off x="5414099" y="2765671"/>
            <a:ext cx="828000" cy="27437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5230019" y="247015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5374627" y="2643221"/>
            <a:ext cx="90065" cy="247372"/>
          </a:xfrm>
          <a:prstGeom prst="line">
            <a:avLst/>
          </a:prstGeom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5119298" y="150910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33" name="Text Box 76"/>
          <p:cNvSpPr txBox="1">
            <a:spLocks noChangeArrowheads="1"/>
          </p:cNvSpPr>
          <p:nvPr/>
        </p:nvSpPr>
        <p:spPr bwMode="auto">
          <a:xfrm rot="18981712">
            <a:off x="6845746" y="2118727"/>
            <a:ext cx="760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Tangent</a:t>
            </a:r>
          </a:p>
        </p:txBody>
      </p:sp>
    </p:spTree>
    <p:extLst>
      <p:ext uri="{BB962C8B-B14F-4D97-AF65-F5344CB8AC3E}">
        <p14:creationId xmlns:p14="http://schemas.microsoft.com/office/powerpoint/2010/main" val="1961881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  <p:bldP spid="113" grpId="0"/>
      <p:bldP spid="115" grpId="0"/>
      <p:bldP spid="117" grpId="0"/>
      <p:bldP spid="13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77838"/>
          </a:xfrm>
        </p:spPr>
        <p:txBody>
          <a:bodyPr/>
          <a:lstStyle/>
          <a:p>
            <a:endParaRPr lang="en-US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16100"/>
          </a:xfrm>
        </p:spPr>
        <p:txBody>
          <a:bodyPr/>
          <a:lstStyle/>
          <a:p>
            <a:endParaRPr lang="en-US"/>
          </a:p>
        </p:txBody>
      </p:sp>
      <p:sp>
        <p:nvSpPr>
          <p:cNvPr id="2458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A46391-36C5-4E8F-9A28-DEE2307AC4DC}" type="datetime3">
              <a:rPr lang="en-US" smtClean="0"/>
              <a:t>14 September 2019</a:t>
            </a:fld>
            <a:endParaRPr lang="en-US"/>
          </a:p>
        </p:txBody>
      </p:sp>
      <p:sp>
        <p:nvSpPr>
          <p:cNvPr id="2458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numCol="1" compatLnSpc="1">
            <a:prstTxWarp prst="textNoShape">
              <a:avLst/>
            </a:prstTxWarp>
          </a:bodyPr>
          <a:lstStyle/>
          <a:p>
            <a:r>
              <a:rPr lang="en-IN"/>
              <a:t>CE101 Lec1: Introduction and Basics</a:t>
            </a:r>
            <a:endParaRPr lang="en-US" dirty="0"/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CF9E6A8-9258-4FD3-AC67-B2EA2894B8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/>
          </a:p>
        </p:txBody>
      </p: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00200"/>
            <a:ext cx="61722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05200" y="3810000"/>
            <a:ext cx="5867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i="1">
                <a:solidFill>
                  <a:srgbClr val="3333FF"/>
                </a:solidFill>
                <a:latin typeface="Times New Roman" pitchFamily="18" charset="0"/>
                <a:cs typeface="Times New Roman" pitchFamily="18" charset="0"/>
              </a:rPr>
              <a:t>Thank You for Patient Hearing</a:t>
            </a:r>
          </a:p>
        </p:txBody>
      </p:sp>
    </p:spTree>
    <p:extLst>
      <p:ext uri="{BB962C8B-B14F-4D97-AF65-F5344CB8AC3E}">
        <p14:creationId xmlns:p14="http://schemas.microsoft.com/office/powerpoint/2010/main" val="3788098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0.06511 -0.05139 0.13038 -0.10278 0.10365 -0.14514 C 0.07708 -0.1875 -0.11232 -0.20741 -0.15972 -0.25324 C -0.20712 -0.29908 -0.19444 -0.35972 -0.18177 -0.42037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" y="-2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French Curves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9054"/>
            <a:ext cx="3762375" cy="2167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1404143"/>
            <a:ext cx="3352800" cy="1998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267200"/>
            <a:ext cx="3527135" cy="1990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3450857"/>
            <a:ext cx="5029200" cy="34091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3CFA76-6B54-4EA7-AFFF-68018A3DDFC9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791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Characteristics of Conics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38855"/>
          </a:xfrm>
        </p:spPr>
        <p:txBody>
          <a:bodyPr/>
          <a:lstStyle/>
          <a:p>
            <a:r>
              <a:rPr lang="en-US" altLang="en-US" sz="2000" dirty="0"/>
              <a:t>Conic is defined as the locus of a point moving in a plane such that the ratio of its distance from a fixed point (Focus, F) to the fixed straight line (</a:t>
            </a:r>
            <a:r>
              <a:rPr lang="en-US" altLang="en-US" sz="2000" dirty="0" err="1"/>
              <a:t>Directrix</a:t>
            </a:r>
            <a:r>
              <a:rPr lang="en-US" altLang="en-US" sz="2000" dirty="0"/>
              <a:t>) is always a constant.</a:t>
            </a:r>
          </a:p>
          <a:p>
            <a:pPr lvl="1"/>
            <a:r>
              <a:rPr lang="en-US" altLang="en-US" dirty="0"/>
              <a:t>The ratio is called eccentricity (e)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514600"/>
            <a:ext cx="3915833" cy="3429000"/>
          </a:xfrm>
          <a:prstGeom prst="rect">
            <a:avLst/>
          </a:prstGeom>
        </p:spPr>
      </p:pic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981482"/>
              </p:ext>
            </p:extLst>
          </p:nvPr>
        </p:nvGraphicFramePr>
        <p:xfrm>
          <a:off x="2065338" y="3113088"/>
          <a:ext cx="1244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4" imgW="876240" imgH="393480" progId="Equation.3">
                  <p:embed/>
                </p:oleObj>
              </mc:Choice>
              <mc:Fallback>
                <p:oleObj name="Equation" r:id="rId4" imgW="876240" imgH="393480" progId="Equation.3">
                  <p:embed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3113088"/>
                        <a:ext cx="1244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5343525" y="4733925"/>
            <a:ext cx="685800" cy="0"/>
          </a:xfrm>
          <a:prstGeom prst="straightConnector1">
            <a:avLst/>
          </a:prstGeom>
          <a:ln w="12700">
            <a:solidFill>
              <a:srgbClr val="0033CC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14165"/>
              </p:ext>
            </p:extLst>
          </p:nvPr>
        </p:nvGraphicFramePr>
        <p:xfrm>
          <a:off x="1258887" y="3992563"/>
          <a:ext cx="3313113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Eccentricity (e)</a:t>
                      </a:r>
                    </a:p>
                  </a:txBody>
                  <a:tcPr marL="91423" marR="91423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Conic</a:t>
                      </a:r>
                    </a:p>
                  </a:txBody>
                  <a:tcPr marL="91423" marR="91423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&lt;1</a:t>
                      </a:r>
                    </a:p>
                  </a:txBody>
                  <a:tcPr marL="91423" marR="91423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Ellipse</a:t>
                      </a:r>
                    </a:p>
                  </a:txBody>
                  <a:tcPr marL="91423" marR="91423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</a:t>
                      </a:r>
                    </a:p>
                  </a:txBody>
                  <a:tcPr marL="91423" marR="91423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Parabola</a:t>
                      </a:r>
                    </a:p>
                  </a:txBody>
                  <a:tcPr marL="91423" marR="91423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&gt;1</a:t>
                      </a:r>
                    </a:p>
                  </a:txBody>
                  <a:tcPr marL="91423" marR="91423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Hyperbola</a:t>
                      </a:r>
                    </a:p>
                  </a:txBody>
                  <a:tcPr marL="91423" marR="91423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959695"/>
              </p:ext>
            </p:extLst>
          </p:nvPr>
        </p:nvGraphicFramePr>
        <p:xfrm>
          <a:off x="5150643" y="3899480"/>
          <a:ext cx="192882" cy="22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6" imgW="152280" imgH="177480" progId="Equation.3">
                  <p:embed/>
                </p:oleObj>
              </mc:Choice>
              <mc:Fallback>
                <p:oleObj name="Equation" r:id="rId6" imgW="152280" imgH="17748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0643" y="3899480"/>
                        <a:ext cx="192882" cy="224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5390A-570A-4614-926A-BA4E90D46938}" type="datetime3">
              <a:rPr kumimoji="0" lang="en-US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14 September 2019</a:t>
            </a:fld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t>CE101 Lec2: Conics and Curves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F63554-3180-4DAB-8FBB-F3364C1A10A9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itchFamily="66" charset="0"/>
                <a:ea typeface="+mn-ea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otype Corsiva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757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895600"/>
            <a:ext cx="8763000" cy="615553"/>
          </a:xfr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ELLIPSE</a:t>
            </a:r>
            <a:endParaRPr lang="en-US" sz="28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83247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 w="38100">
          <a:solidFill>
            <a:srgbClr val="0033CC"/>
          </a:solidFill>
          <a:prstDash val="solid"/>
          <a:headEnd type="none" w="med" len="med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solid"/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defRPr sz="140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7056</TotalTime>
  <Words>6226</Words>
  <Application>Microsoft Office PowerPoint</Application>
  <PresentationFormat>On-screen Show (4:3)</PresentationFormat>
  <Paragraphs>1163</Paragraphs>
  <Slides>64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Franklin Gothic Book</vt:lpstr>
      <vt:lpstr>Franklin Gothic Medium</vt:lpstr>
      <vt:lpstr>Garamond</vt:lpstr>
      <vt:lpstr>Monotype Corsiva</vt:lpstr>
      <vt:lpstr>Tahoma</vt:lpstr>
      <vt:lpstr>Times New Roman</vt:lpstr>
      <vt:lpstr>Wingdings</vt:lpstr>
      <vt:lpstr>Wingdings 2</vt:lpstr>
      <vt:lpstr>Flow</vt:lpstr>
      <vt:lpstr>Equation</vt:lpstr>
      <vt:lpstr>CE101  Engineering Drawing  Lec2: Conics and Curves </vt:lpstr>
      <vt:lpstr>Conic Sections</vt:lpstr>
      <vt:lpstr>Conic Sections</vt:lpstr>
      <vt:lpstr>Few Applications of Ellipse</vt:lpstr>
      <vt:lpstr>Few Applications of Parabola</vt:lpstr>
      <vt:lpstr>Few Applications of Hyperbola</vt:lpstr>
      <vt:lpstr>French Curves</vt:lpstr>
      <vt:lpstr>Basic Characteristics of Conics</vt:lpstr>
      <vt:lpstr>ELLIPSE</vt:lpstr>
      <vt:lpstr>Ellipse</vt:lpstr>
      <vt:lpstr>Methods for Generating Ellipse</vt:lpstr>
      <vt:lpstr>Methods for Generating Ellipse</vt:lpstr>
      <vt:lpstr>Focus-Directrix / Eccentricity Method</vt:lpstr>
      <vt:lpstr>Focus-Directrix / Eccentricity Method</vt:lpstr>
      <vt:lpstr>Focus-Directrix / Eccentricity Method</vt:lpstr>
      <vt:lpstr>Focus-Directrix / Eccentricity Method</vt:lpstr>
      <vt:lpstr>Concentric Circle Method</vt:lpstr>
      <vt:lpstr>Oblong Rectangle Method</vt:lpstr>
      <vt:lpstr>Oblong Rectangle Method</vt:lpstr>
      <vt:lpstr>Oblong Parallelogram Method</vt:lpstr>
      <vt:lpstr>Arcs of Circle Method</vt:lpstr>
      <vt:lpstr>Arcs of Circle Method</vt:lpstr>
      <vt:lpstr>Tangent and Normal to Ellipse</vt:lpstr>
      <vt:lpstr>Tangent and Normal to Ellipse</vt:lpstr>
      <vt:lpstr>Tangent and Normal to Ellipse</vt:lpstr>
      <vt:lpstr>Parabola</vt:lpstr>
      <vt:lpstr>Parabola</vt:lpstr>
      <vt:lpstr>Methods for Generating Parabola</vt:lpstr>
      <vt:lpstr>PowerPoint Presentation</vt:lpstr>
      <vt:lpstr>PowerPoint Presentation</vt:lpstr>
      <vt:lpstr>PowerPoint Presentation</vt:lpstr>
      <vt:lpstr>Tangent and Normal at a point P on parabola</vt:lpstr>
      <vt:lpstr>Parallelogram Method</vt:lpstr>
      <vt:lpstr>PowerPoint Presentation</vt:lpstr>
      <vt:lpstr>PowerPoint Presentation</vt:lpstr>
      <vt:lpstr>PowerPoint Presentation</vt:lpstr>
      <vt:lpstr>Hyperbola</vt:lpstr>
      <vt:lpstr>Hyperbola e&gt;1</vt:lpstr>
      <vt:lpstr>PowerPoint Presentation</vt:lpstr>
      <vt:lpstr>PowerPoint Presentation</vt:lpstr>
      <vt:lpstr>Involutes and Cycloids</vt:lpstr>
      <vt:lpstr>Engineering Curves</vt:lpstr>
      <vt:lpstr>PowerPoint Presentation</vt:lpstr>
      <vt:lpstr>Involutes</vt:lpstr>
      <vt:lpstr>Involute of a Circle</vt:lpstr>
      <vt:lpstr>Involute of a Circle</vt:lpstr>
      <vt:lpstr>Involute of a Circle</vt:lpstr>
      <vt:lpstr>Involute of a Pentagon</vt:lpstr>
      <vt:lpstr>PowerPoint Presentation</vt:lpstr>
      <vt:lpstr>Cycloid, Epicycloid and Hypocycloid</vt:lpstr>
      <vt:lpstr>Cycloid, Epicycloid and Hypocycloid</vt:lpstr>
      <vt:lpstr>Cycloid, Epicycloid and Hypocycloid</vt:lpstr>
      <vt:lpstr>Construction of Cycloid</vt:lpstr>
      <vt:lpstr>Construction of Cycloid</vt:lpstr>
      <vt:lpstr>Construction of Cycloid</vt:lpstr>
      <vt:lpstr>Construction of Cycloid</vt:lpstr>
      <vt:lpstr>Construction of Cycloid</vt:lpstr>
      <vt:lpstr>Construction of Epicycloid</vt:lpstr>
      <vt:lpstr>Construction of Epicycloid</vt:lpstr>
      <vt:lpstr>Tangent and Normal on Epicycloid</vt:lpstr>
      <vt:lpstr>Construction of Hypocycloid</vt:lpstr>
      <vt:lpstr>Construction of Hypocycloid</vt:lpstr>
      <vt:lpstr>Tangent and Normal on Hypocycloid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Pradnesh Kalkar</cp:lastModifiedBy>
  <cp:revision>387</cp:revision>
  <dcterms:created xsi:type="dcterms:W3CDTF">2012-07-09T03:21:02Z</dcterms:created>
  <dcterms:modified xsi:type="dcterms:W3CDTF">2019-09-14T04:17:38Z</dcterms:modified>
</cp:coreProperties>
</file>